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handoutMasterIdLst>
    <p:handoutMasterId r:id="rId16"/>
  </p:handoutMasterIdLst>
  <p:sldIdLst>
    <p:sldId id="1959" r:id="rId2"/>
    <p:sldId id="4005" r:id="rId3"/>
    <p:sldId id="4008" r:id="rId4"/>
    <p:sldId id="4009" r:id="rId5"/>
    <p:sldId id="4010" r:id="rId6"/>
    <p:sldId id="4011" r:id="rId7"/>
    <p:sldId id="4007" r:id="rId8"/>
    <p:sldId id="261" r:id="rId9"/>
    <p:sldId id="4012" r:id="rId10"/>
    <p:sldId id="4013" r:id="rId11"/>
    <p:sldId id="283" r:id="rId12"/>
    <p:sldId id="285" r:id="rId13"/>
    <p:sldId id="4014" r:id="rId14"/>
  </p:sldIdLst>
  <p:sldSz cx="9144000" cy="6858000" type="screen4x3"/>
  <p:notesSz cx="7010400"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CB5"/>
    <a:srgbClr val="FF0066"/>
    <a:srgbClr val="F79733"/>
    <a:srgbClr val="00666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575" autoAdjust="0"/>
    <p:restoredTop sz="92469" autoAdjust="0"/>
  </p:normalViewPr>
  <p:slideViewPr>
    <p:cSldViewPr snapToGrid="0">
      <p:cViewPr varScale="1">
        <p:scale>
          <a:sx n="143" d="100"/>
          <a:sy n="143" d="100"/>
        </p:scale>
        <p:origin x="1232" y="208"/>
      </p:cViewPr>
      <p:guideLst>
        <p:guide orient="horz" pos="2160"/>
        <p:guide pos="2880"/>
      </p:guideLst>
    </p:cSldViewPr>
  </p:slideViewPr>
  <p:notesTextViewPr>
    <p:cViewPr>
      <p:scale>
        <a:sx n="3" d="2"/>
        <a:sy n="3" d="2"/>
      </p:scale>
      <p:origin x="0" y="0"/>
    </p:cViewPr>
  </p:notesTextViewPr>
  <p:sorterViewPr>
    <p:cViewPr>
      <p:scale>
        <a:sx n="110" d="100"/>
        <a:sy n="110" d="100"/>
      </p:scale>
      <p:origin x="0" y="-101632"/>
    </p:cViewPr>
  </p:sorterViewPr>
  <p:notesViewPr>
    <p:cSldViewPr snapToGrid="0">
      <p:cViewPr varScale="1">
        <p:scale>
          <a:sx n="37" d="100"/>
          <a:sy n="37" d="100"/>
        </p:scale>
        <p:origin x="2383" y="51"/>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038604" cy="46232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160" y="1"/>
            <a:ext cx="3038604" cy="462321"/>
          </a:xfrm>
          <a:prstGeom prst="rect">
            <a:avLst/>
          </a:prstGeom>
        </p:spPr>
        <p:txBody>
          <a:bodyPr vert="horz" lIns="91440" tIns="45720" rIns="91440" bIns="45720" rtlCol="0"/>
          <a:lstStyle>
            <a:lvl1pPr algn="r">
              <a:defRPr sz="1200"/>
            </a:lvl1pPr>
          </a:lstStyle>
          <a:p>
            <a:fld id="{A2D0C3B0-187B-4D3B-A5F2-7F0C25B1E9D1}" type="datetimeFigureOut">
              <a:rPr lang="en-US" smtClean="0"/>
              <a:pPr/>
              <a:t>3/16/23</a:t>
            </a:fld>
            <a:endParaRPr lang="en-US"/>
          </a:p>
        </p:txBody>
      </p:sp>
      <p:sp>
        <p:nvSpPr>
          <p:cNvPr id="4" name="Footer Placeholder 3"/>
          <p:cNvSpPr>
            <a:spLocks noGrp="1"/>
          </p:cNvSpPr>
          <p:nvPr>
            <p:ph type="ftr" sz="quarter" idx="2"/>
          </p:nvPr>
        </p:nvSpPr>
        <p:spPr>
          <a:xfrm>
            <a:off x="0" y="8773754"/>
            <a:ext cx="3038604" cy="462321"/>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160" y="8773754"/>
            <a:ext cx="3038604" cy="462321"/>
          </a:xfrm>
          <a:prstGeom prst="rect">
            <a:avLst/>
          </a:prstGeom>
        </p:spPr>
        <p:txBody>
          <a:bodyPr vert="horz" lIns="91440" tIns="45720" rIns="91440" bIns="45720" rtlCol="0" anchor="b"/>
          <a:lstStyle>
            <a:lvl1pPr algn="r">
              <a:defRPr sz="1200"/>
            </a:lvl1pPr>
          </a:lstStyle>
          <a:p>
            <a:fld id="{8BBF1084-5ADA-47B3-96E0-3BB635F6B114}" type="slidenum">
              <a:rPr lang="en-US" smtClean="0"/>
              <a:pPr/>
              <a:t>‹#›</a:t>
            </a:fld>
            <a:endParaRPr lang="en-US"/>
          </a:p>
        </p:txBody>
      </p:sp>
    </p:spTree>
    <p:extLst>
      <p:ext uri="{BB962C8B-B14F-4D97-AF65-F5344CB8AC3E}">
        <p14:creationId xmlns:p14="http://schemas.microsoft.com/office/powerpoint/2010/main" val="1437974570"/>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png>
</file>

<file path=ppt/media/image5.pn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5559" tIns="47780" rIns="95559" bIns="47780" rtlCol="0"/>
          <a:lstStyle>
            <a:lvl1pPr algn="l">
              <a:defRPr sz="1300"/>
            </a:lvl1pPr>
          </a:lstStyle>
          <a:p>
            <a:endParaRPr lang="en-US"/>
          </a:p>
        </p:txBody>
      </p:sp>
      <p:sp>
        <p:nvSpPr>
          <p:cNvPr id="3" name="Date Placeholder 2"/>
          <p:cNvSpPr>
            <a:spLocks noGrp="1"/>
          </p:cNvSpPr>
          <p:nvPr>
            <p:ph type="dt" idx="1"/>
          </p:nvPr>
        </p:nvSpPr>
        <p:spPr>
          <a:xfrm>
            <a:off x="3970939" y="0"/>
            <a:ext cx="3037840" cy="461804"/>
          </a:xfrm>
          <a:prstGeom prst="rect">
            <a:avLst/>
          </a:prstGeom>
        </p:spPr>
        <p:txBody>
          <a:bodyPr vert="horz" lIns="95559" tIns="47780" rIns="95559" bIns="47780" rtlCol="0"/>
          <a:lstStyle>
            <a:lvl1pPr algn="r">
              <a:defRPr sz="1300"/>
            </a:lvl1pPr>
          </a:lstStyle>
          <a:p>
            <a:fld id="{51A37E3A-D900-474A-BEF5-DB76C5319FAA}" type="datetimeFigureOut">
              <a:rPr lang="en-US" smtClean="0"/>
              <a:pPr/>
              <a:t>3/16/23</a:t>
            </a:fld>
            <a:endParaRPr lang="en-US"/>
          </a:p>
        </p:txBody>
      </p:sp>
      <p:sp>
        <p:nvSpPr>
          <p:cNvPr id="4" name="Slide Image Placeholder 3"/>
          <p:cNvSpPr>
            <a:spLocks noGrp="1" noRot="1" noChangeAspect="1"/>
          </p:cNvSpPr>
          <p:nvPr>
            <p:ph type="sldImg" idx="2"/>
          </p:nvPr>
        </p:nvSpPr>
        <p:spPr>
          <a:xfrm>
            <a:off x="1195388" y="692150"/>
            <a:ext cx="4619625" cy="3463925"/>
          </a:xfrm>
          <a:prstGeom prst="rect">
            <a:avLst/>
          </a:prstGeom>
          <a:noFill/>
          <a:ln w="12700">
            <a:solidFill>
              <a:prstClr val="black"/>
            </a:solidFill>
          </a:ln>
        </p:spPr>
        <p:txBody>
          <a:bodyPr vert="horz" lIns="95559" tIns="47780" rIns="95559" bIns="47780" rtlCol="0" anchor="ctr"/>
          <a:lstStyle/>
          <a:p>
            <a:endParaRPr lang="en-US"/>
          </a:p>
        </p:txBody>
      </p:sp>
      <p:sp>
        <p:nvSpPr>
          <p:cNvPr id="5" name="Notes Placeholder 4"/>
          <p:cNvSpPr>
            <a:spLocks noGrp="1"/>
          </p:cNvSpPr>
          <p:nvPr>
            <p:ph type="body" sz="quarter" idx="3"/>
          </p:nvPr>
        </p:nvSpPr>
        <p:spPr>
          <a:xfrm>
            <a:off x="701041" y="4387136"/>
            <a:ext cx="5608320" cy="4156234"/>
          </a:xfrm>
          <a:prstGeom prst="rect">
            <a:avLst/>
          </a:prstGeom>
        </p:spPr>
        <p:txBody>
          <a:bodyPr vert="horz" lIns="95559" tIns="47780" rIns="95559" bIns="4778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772668"/>
            <a:ext cx="3037840" cy="461804"/>
          </a:xfrm>
          <a:prstGeom prst="rect">
            <a:avLst/>
          </a:prstGeom>
        </p:spPr>
        <p:txBody>
          <a:bodyPr vert="horz" lIns="95559" tIns="47780" rIns="95559" bIns="47780" rtlCol="0" anchor="b"/>
          <a:lstStyle>
            <a:lvl1pPr algn="l">
              <a:defRPr sz="1300"/>
            </a:lvl1pPr>
          </a:lstStyle>
          <a:p>
            <a:endParaRPr lang="en-US"/>
          </a:p>
        </p:txBody>
      </p:sp>
      <p:sp>
        <p:nvSpPr>
          <p:cNvPr id="7" name="Slide Number Placeholder 6"/>
          <p:cNvSpPr>
            <a:spLocks noGrp="1"/>
          </p:cNvSpPr>
          <p:nvPr>
            <p:ph type="sldNum" sz="quarter" idx="5"/>
          </p:nvPr>
        </p:nvSpPr>
        <p:spPr>
          <a:xfrm>
            <a:off x="3970939" y="8772668"/>
            <a:ext cx="3037840" cy="461804"/>
          </a:xfrm>
          <a:prstGeom prst="rect">
            <a:avLst/>
          </a:prstGeom>
        </p:spPr>
        <p:txBody>
          <a:bodyPr vert="horz" lIns="95559" tIns="47780" rIns="95559" bIns="47780" rtlCol="0" anchor="b"/>
          <a:lstStyle>
            <a:lvl1pPr algn="r">
              <a:defRPr sz="1300"/>
            </a:lvl1pPr>
          </a:lstStyle>
          <a:p>
            <a:fld id="{3CD8C9D9-F04C-413D-B83D-D5684CA9CFAE}" type="slidenum">
              <a:rPr lang="en-US" smtClean="0"/>
              <a:pPr/>
              <a:t>‹#›</a:t>
            </a:fld>
            <a:endParaRPr lang="en-US"/>
          </a:p>
        </p:txBody>
      </p:sp>
    </p:spTree>
    <p:extLst>
      <p:ext uri="{BB962C8B-B14F-4D97-AF65-F5344CB8AC3E}">
        <p14:creationId xmlns:p14="http://schemas.microsoft.com/office/powerpoint/2010/main" val="10478820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CD8C9D9-F04C-413D-B83D-D5684CA9CFAE}" type="slidenum">
              <a:rPr lang="en-US" smtClean="0"/>
              <a:pPr/>
              <a:t>1</a:t>
            </a:fld>
            <a:endParaRPr lang="en-US"/>
          </a:p>
        </p:txBody>
      </p:sp>
    </p:spTree>
    <p:extLst>
      <p:ext uri="{BB962C8B-B14F-4D97-AF65-F5344CB8AC3E}">
        <p14:creationId xmlns:p14="http://schemas.microsoft.com/office/powerpoint/2010/main" val="4037143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365760"/>
            <a:ext cx="8229600" cy="914400"/>
          </a:xfrm>
        </p:spPr>
        <p:txBody>
          <a:bodyPr>
            <a:normAutofit/>
          </a:bodyPr>
          <a:lstStyle>
            <a:lvl1pPr algn="ctr">
              <a:defRPr sz="3600" b="1">
                <a:solidFill>
                  <a:srgbClr val="006CB5"/>
                </a:solidFill>
                <a:latin typeface="Times New Roman" charset="0"/>
                <a:ea typeface="Times New Roman" charset="0"/>
                <a:cs typeface="Times New Roman" charset="0"/>
              </a:defRPr>
            </a:lvl1pPr>
          </a:lstStyle>
          <a:p>
            <a:r>
              <a:rPr lang="en-US" dirty="0"/>
              <a:t>Click to edit Master title style</a:t>
            </a:r>
          </a:p>
        </p:txBody>
      </p:sp>
      <p:sp>
        <p:nvSpPr>
          <p:cNvPr id="3" name="Content Placeholder 2"/>
          <p:cNvSpPr>
            <a:spLocks noGrp="1"/>
          </p:cNvSpPr>
          <p:nvPr>
            <p:ph idx="1"/>
          </p:nvPr>
        </p:nvSpPr>
        <p:spPr>
          <a:xfrm>
            <a:off x="457200" y="1463040"/>
            <a:ext cx="8229600" cy="4572000"/>
          </a:xfrm>
        </p:spPr>
        <p:txBody>
          <a:bodyPr/>
          <a:lstStyle>
            <a:lvl1pPr marL="346075" indent="-346075">
              <a:lnSpc>
                <a:spcPct val="100000"/>
              </a:lnSpc>
              <a:buSzPct val="85000"/>
              <a:defRPr>
                <a:latin typeface="Times New Roman" charset="0"/>
                <a:ea typeface="Times New Roman" charset="0"/>
                <a:cs typeface="Times New Roman" charset="0"/>
              </a:defRPr>
            </a:lvl1pPr>
            <a:lvl2pPr marL="798513" indent="-341313">
              <a:lnSpc>
                <a:spcPct val="100000"/>
              </a:lnSpc>
              <a:buFont typeface="Verdana" panose="020B0604030504040204" pitchFamily="34" charset="0"/>
              <a:buChar char="−"/>
              <a:defRPr>
                <a:latin typeface="Times New Roman" charset="0"/>
                <a:ea typeface="Times New Roman" charset="0"/>
                <a:cs typeface="Times New Roman" charset="0"/>
              </a:defRPr>
            </a:lvl2pPr>
            <a:lvl3pPr marL="1260475" indent="-346075">
              <a:lnSpc>
                <a:spcPct val="100000"/>
              </a:lnSpc>
              <a:buFont typeface="Courier New" panose="02070309020205020404" pitchFamily="49" charset="0"/>
              <a:buChar char="o"/>
              <a:defRPr>
                <a:latin typeface="Times New Roman" charset="0"/>
                <a:ea typeface="Times New Roman" charset="0"/>
                <a:cs typeface="Times New Roman" charset="0"/>
              </a:defRPr>
            </a:lvl3pPr>
            <a:lvl4pPr>
              <a:defRPr>
                <a:latin typeface="Verdana" panose="020B0604030504040204" pitchFamily="34" charset="0"/>
                <a:ea typeface="Verdana" panose="020B0604030504040204" pitchFamily="34" charset="0"/>
                <a:cs typeface="Verdana" panose="020B0604030504040204" pitchFamily="34" charset="0"/>
              </a:defRPr>
            </a:lvl4pPr>
            <a:lvl5pPr>
              <a:defRPr>
                <a:latin typeface="Verdana" panose="020B0604030504040204" pitchFamily="34" charset="0"/>
                <a:ea typeface="Verdana" panose="020B0604030504040204" pitchFamily="34" charset="0"/>
                <a:cs typeface="Verdana" panose="020B0604030504040204" pitchFamily="34" charset="0"/>
              </a:defRPr>
            </a:lvl5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234810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33C3FFE-9FD5-42C1-97F8-2833CB642698}" type="datetimeFigureOut">
              <a:rPr lang="en-US" smtClean="0"/>
              <a:t>3/16/23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1B836F-A9F5-4B9F-961E-9E82749E952B}" type="slidenum">
              <a:rPr lang="en-US" smtClean="0"/>
              <a:t>‹#›</a:t>
            </a:fld>
            <a:endParaRPr lang="en-US"/>
          </a:p>
        </p:txBody>
      </p:sp>
    </p:spTree>
    <p:extLst>
      <p:ext uri="{BB962C8B-B14F-4D97-AF65-F5344CB8AC3E}">
        <p14:creationId xmlns:p14="http://schemas.microsoft.com/office/powerpoint/2010/main" val="2355146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C33C3FFE-9FD5-42C1-97F8-2833CB642698}" type="datetimeFigureOut">
              <a:rPr lang="en-US" smtClean="0"/>
              <a:t>3/16/23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1B836F-A9F5-4B9F-961E-9E82749E952B}" type="slidenum">
              <a:rPr lang="en-US" smtClean="0"/>
              <a:t>‹#›</a:t>
            </a:fld>
            <a:endParaRPr lang="en-US"/>
          </a:p>
        </p:txBody>
      </p:sp>
    </p:spTree>
    <p:extLst>
      <p:ext uri="{BB962C8B-B14F-4D97-AF65-F5344CB8AC3E}">
        <p14:creationId xmlns:p14="http://schemas.microsoft.com/office/powerpoint/2010/main" val="303336080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jpe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320"/>
            <a:ext cx="8229600" cy="9144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371600"/>
            <a:ext cx="8229600" cy="45720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16"/>
          <p:cNvSpPr>
            <a:spLocks noChangeArrowheads="1"/>
          </p:cNvSpPr>
          <p:nvPr/>
        </p:nvSpPr>
        <p:spPr bwMode="auto">
          <a:xfrm>
            <a:off x="8167688" y="6338092"/>
            <a:ext cx="609600" cy="325437"/>
          </a:xfrm>
          <a:prstGeom prst="rect">
            <a:avLst/>
          </a:prstGeom>
          <a:noFill/>
          <a:ln w="9525">
            <a:noFill/>
            <a:miter lim="800000"/>
            <a:headEnd/>
            <a:tailEnd/>
          </a:ln>
          <a:effectLst/>
        </p:spPr>
        <p:txBody>
          <a:bodyPr/>
          <a:lstStyle/>
          <a:p>
            <a:pPr algn="r">
              <a:defRPr/>
            </a:pPr>
            <a:fld id="{038F548D-5D69-4827-A219-718510DFF04E}" type="slidenum">
              <a:rPr lang="en-US" sz="1200" b="1">
                <a:solidFill>
                  <a:srgbClr val="006CB5"/>
                </a:solidFill>
              </a:rPr>
              <a:pPr algn="r">
                <a:defRPr/>
              </a:pPr>
              <a:t>‹#›</a:t>
            </a:fld>
            <a:endParaRPr lang="en-US" sz="1200" b="1">
              <a:solidFill>
                <a:srgbClr val="006CB5"/>
              </a:solidFill>
            </a:endParaRPr>
          </a:p>
        </p:txBody>
      </p:sp>
      <p:sp>
        <p:nvSpPr>
          <p:cNvPr id="7" name="Rectangle 6"/>
          <p:cNvSpPr/>
          <p:nvPr userDrawn="1"/>
        </p:nvSpPr>
        <p:spPr>
          <a:xfrm>
            <a:off x="457200" y="6540418"/>
            <a:ext cx="6858000" cy="246221"/>
          </a:xfrm>
          <a:prstGeom prst="rect">
            <a:avLst/>
          </a:prstGeom>
        </p:spPr>
        <p:txBody>
          <a:bodyPr wrap="square" anchor="ctr">
            <a:spAutoFit/>
          </a:bodyPr>
          <a:lstStyle/>
          <a:p>
            <a:pPr marL="0" marR="0" indent="0" algn="l" defTabSz="914400" rtl="0" eaLnBrk="1" fontAlgn="base" latinLnBrk="0" hangingPunct="1">
              <a:lnSpc>
                <a:spcPct val="100000"/>
              </a:lnSpc>
              <a:spcBef>
                <a:spcPts val="300"/>
              </a:spcBef>
              <a:spcAft>
                <a:spcPct val="0"/>
              </a:spcAft>
              <a:buClrTx/>
              <a:buSzTx/>
              <a:buFontTx/>
              <a:buNone/>
              <a:tabLst/>
              <a:defRPr/>
            </a:pPr>
            <a:r>
              <a:rPr lang="en-US" sz="1000" b="0" i="0" baseline="0" dirty="0">
                <a:solidFill>
                  <a:srgbClr val="006CB5"/>
                </a:solidFill>
                <a:latin typeface="Tahoma" panose="020B0604030504040204" pitchFamily="34" charset="0"/>
                <a:ea typeface="Tahoma" panose="020B0604030504040204" pitchFamily="34" charset="0"/>
                <a:cs typeface="Tahoma" panose="020B0604030504040204" pitchFamily="34" charset="0"/>
              </a:rPr>
              <a:t>K5S.BM.03 L00020 KAIZEN 5S  </a:t>
            </a:r>
            <a:r>
              <a:rPr lang="en-US" sz="1000" b="0" i="0" dirty="0">
                <a:solidFill>
                  <a:srgbClr val="006CB5"/>
                </a:solidFill>
                <a:latin typeface="Tahoma" panose="020B0604030504040204" pitchFamily="34" charset="0"/>
                <a:ea typeface="Tahoma" panose="020B0604030504040204" pitchFamily="34" charset="0"/>
                <a:cs typeface="Tahoma" panose="020B0604030504040204" pitchFamily="34" charset="0"/>
              </a:rPr>
              <a:t>- BÁO CÁO THỰC HÀNH Copyright © TDTU</a:t>
            </a:r>
          </a:p>
        </p:txBody>
      </p:sp>
      <p:pic>
        <p:nvPicPr>
          <p:cNvPr id="8" name="Picture 2" descr="logoTDT-banquyen"/>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228600" y="228600"/>
            <a:ext cx="1371600" cy="860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63482198"/>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Lst>
  <p:hf sldNum="0" hdr="0" ftr="0" dt="0"/>
  <p:txStyles>
    <p:titleStyle>
      <a:lvl1pPr algn="ctr" defTabSz="914400" rtl="0" eaLnBrk="1" latinLnBrk="0" hangingPunct="1">
        <a:lnSpc>
          <a:spcPct val="90000"/>
        </a:lnSpc>
        <a:spcBef>
          <a:spcPct val="0"/>
        </a:spcBef>
        <a:buNone/>
        <a:defRPr sz="3600" b="1" kern="1200">
          <a:solidFill>
            <a:srgbClr val="006CB5"/>
          </a:solidFill>
          <a:latin typeface="Times New Roman" charset="0"/>
          <a:ea typeface="Times New Roman" charset="0"/>
          <a:cs typeface="Times New Roman" charset="0"/>
        </a:defRPr>
      </a:lvl1pPr>
    </p:titleStyle>
    <p:bodyStyle>
      <a:lvl1pPr marL="228600" indent="-228600" algn="l" defTabSz="914400" rtl="0" eaLnBrk="1" latinLnBrk="0" hangingPunct="1">
        <a:lnSpc>
          <a:spcPct val="100000"/>
        </a:lnSpc>
        <a:spcBef>
          <a:spcPts val="1000"/>
        </a:spcBef>
        <a:buFont typeface="Wingdings" panose="05000000000000000000" pitchFamily="2" charset="2"/>
        <a:buChar char="§"/>
        <a:defRPr sz="2400" kern="1200">
          <a:solidFill>
            <a:schemeClr val="tx1"/>
          </a:solidFill>
          <a:latin typeface="Times New Roman" charset="0"/>
          <a:ea typeface="Times New Roman" charset="0"/>
          <a:cs typeface="Times New Roman" charset="0"/>
        </a:defRPr>
      </a:lvl1pPr>
      <a:lvl2pPr marL="800100" indent="-342900" algn="l" defTabSz="914400" rtl="0" eaLnBrk="1" latinLnBrk="0" hangingPunct="1">
        <a:lnSpc>
          <a:spcPct val="100000"/>
        </a:lnSpc>
        <a:spcBef>
          <a:spcPts val="500"/>
        </a:spcBef>
        <a:buFont typeface="Verdana" panose="020B0604030504040204" pitchFamily="34" charset="0"/>
        <a:buChar char="−"/>
        <a:defRPr sz="2400" kern="1200">
          <a:solidFill>
            <a:schemeClr val="tx1"/>
          </a:solidFill>
          <a:latin typeface="Times New Roman" charset="0"/>
          <a:ea typeface="Times New Roman" charset="0"/>
          <a:cs typeface="Times New Roman" charset="0"/>
        </a:defRPr>
      </a:lvl2pPr>
      <a:lvl3pPr marL="1143000" indent="-228600" algn="l" defTabSz="914400" rtl="0" eaLnBrk="1" latinLnBrk="0" hangingPunct="1">
        <a:lnSpc>
          <a:spcPct val="100000"/>
        </a:lnSpc>
        <a:spcBef>
          <a:spcPts val="500"/>
        </a:spcBef>
        <a:buFont typeface="Courier New" panose="02070309020205020404" pitchFamily="49" charset="0"/>
        <a:buChar char="o"/>
        <a:defRPr sz="2400" kern="1200">
          <a:solidFill>
            <a:schemeClr val="tx1"/>
          </a:solidFill>
          <a:latin typeface="Times New Roman" charset="0"/>
          <a:ea typeface="Times New Roman" charset="0"/>
          <a:cs typeface="Times New Roman" charset="0"/>
        </a:defRPr>
      </a:lvl3pPr>
      <a:lvl4pPr marL="16002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Times New Roman" charset="0"/>
          <a:ea typeface="Times New Roman" charset="0"/>
          <a:cs typeface="Times New Roman" charset="0"/>
        </a:defRPr>
      </a:lvl4pPr>
      <a:lvl5pPr marL="2057400" indent="-228600" algn="l" defTabSz="914400" rtl="0" eaLnBrk="1" latinLnBrk="0" hangingPunct="1">
        <a:lnSpc>
          <a:spcPct val="100000"/>
        </a:lnSpc>
        <a:spcBef>
          <a:spcPts val="500"/>
        </a:spcBef>
        <a:buFont typeface="Arial" panose="020B0604020202020204" pitchFamily="34" charset="0"/>
        <a:buChar char="•"/>
        <a:defRPr sz="2400" kern="1200">
          <a:solidFill>
            <a:schemeClr val="tx1"/>
          </a:solidFill>
          <a:latin typeface="Times New Roman" charset="0"/>
          <a:ea typeface="Times New Roman" charset="0"/>
          <a:cs typeface="Times New Roman"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853886" y="1676212"/>
            <a:ext cx="5450531" cy="646331"/>
          </a:xfrm>
          <a:prstGeom prst="rect">
            <a:avLst/>
          </a:prstGeom>
          <a:noFill/>
        </p:spPr>
        <p:txBody>
          <a:bodyPr wrap="none">
            <a:spAutoFit/>
            <a:scene3d>
              <a:camera prst="orthographicFront"/>
              <a:lightRig rig="soft" dir="t">
                <a:rot lat="0" lon="0" rev="15600000"/>
              </a:lightRig>
            </a:scene3d>
            <a:sp3d extrusionH="57150" prstMaterial="softEdge">
              <a:bevelT w="25400" h="38100"/>
            </a:sp3d>
          </a:bodyPr>
          <a:lstStyle/>
          <a:p>
            <a:pPr algn="ctr" defTabSz="914400">
              <a:defRPr/>
            </a:pPr>
            <a:r>
              <a:rPr lang="en-US" sz="3600" b="1" kern="0" dirty="0" err="1">
                <a:ln/>
                <a:latin typeface="Times New Roman" charset="0"/>
                <a:ea typeface="Times New Roman" charset="0"/>
                <a:cs typeface="Times New Roman" charset="0"/>
              </a:rPr>
              <a:t>Báo</a:t>
            </a:r>
            <a:r>
              <a:rPr lang="en-US" sz="3600" b="1" kern="0" dirty="0">
                <a:ln/>
                <a:latin typeface="Times New Roman" charset="0"/>
                <a:ea typeface="Times New Roman" charset="0"/>
                <a:cs typeface="Times New Roman" charset="0"/>
              </a:rPr>
              <a:t> </a:t>
            </a:r>
            <a:r>
              <a:rPr lang="en-US" sz="3600" b="1" kern="0" dirty="0" err="1">
                <a:ln/>
                <a:latin typeface="Times New Roman" charset="0"/>
                <a:ea typeface="Times New Roman" charset="0"/>
                <a:cs typeface="Times New Roman" charset="0"/>
              </a:rPr>
              <a:t>cáo</a:t>
            </a:r>
            <a:r>
              <a:rPr lang="en-US" sz="3600" b="1" kern="0" dirty="0">
                <a:ln/>
                <a:latin typeface="Times New Roman" charset="0"/>
                <a:ea typeface="Times New Roman" charset="0"/>
                <a:cs typeface="Times New Roman" charset="0"/>
              </a:rPr>
              <a:t> </a:t>
            </a:r>
            <a:r>
              <a:rPr lang="en-US" sz="3600" b="1" kern="0" dirty="0" err="1">
                <a:ln/>
                <a:latin typeface="Times New Roman" charset="0"/>
                <a:ea typeface="Times New Roman" charset="0"/>
                <a:cs typeface="Times New Roman" charset="0"/>
              </a:rPr>
              <a:t>kết</a:t>
            </a:r>
            <a:r>
              <a:rPr lang="en-US" sz="3600" b="1" kern="0" dirty="0">
                <a:ln/>
                <a:latin typeface="Times New Roman" charset="0"/>
                <a:ea typeface="Times New Roman" charset="0"/>
                <a:cs typeface="Times New Roman" charset="0"/>
              </a:rPr>
              <a:t> </a:t>
            </a:r>
            <a:r>
              <a:rPr lang="en-US" sz="3600" b="1" kern="0" dirty="0" err="1">
                <a:ln/>
                <a:latin typeface="Times New Roman" charset="0"/>
                <a:ea typeface="Times New Roman" charset="0"/>
                <a:cs typeface="Times New Roman" charset="0"/>
              </a:rPr>
              <a:t>quả</a:t>
            </a:r>
            <a:r>
              <a:rPr lang="en-US" sz="3600" b="1" kern="0" dirty="0">
                <a:ln/>
                <a:latin typeface="Times New Roman" charset="0"/>
                <a:ea typeface="Times New Roman" charset="0"/>
                <a:cs typeface="Times New Roman" charset="0"/>
              </a:rPr>
              <a:t> </a:t>
            </a:r>
            <a:r>
              <a:rPr lang="en-US" sz="3600" b="1" kern="0" dirty="0" err="1">
                <a:ln/>
                <a:latin typeface="Times New Roman" charset="0"/>
                <a:ea typeface="Times New Roman" charset="0"/>
                <a:cs typeface="Times New Roman" charset="0"/>
              </a:rPr>
              <a:t>thực</a:t>
            </a:r>
            <a:r>
              <a:rPr lang="en-US" sz="3600" b="1" kern="0" dirty="0">
                <a:ln/>
                <a:latin typeface="Times New Roman" charset="0"/>
                <a:ea typeface="Times New Roman" charset="0"/>
                <a:cs typeface="Times New Roman" charset="0"/>
              </a:rPr>
              <a:t> </a:t>
            </a:r>
            <a:r>
              <a:rPr lang="en-US" sz="3600" b="1" kern="0" dirty="0" err="1">
                <a:ln/>
                <a:latin typeface="Times New Roman" charset="0"/>
                <a:ea typeface="Times New Roman" charset="0"/>
                <a:cs typeface="Times New Roman" charset="0"/>
              </a:rPr>
              <a:t>hành</a:t>
            </a:r>
            <a:endParaRPr lang="en-US" sz="3600" b="1" kern="0" dirty="0">
              <a:ln/>
              <a:latin typeface="Times New Roman" charset="0"/>
              <a:ea typeface="Times New Roman" charset="0"/>
              <a:cs typeface="Times New Roman" charset="0"/>
            </a:endParaRPr>
          </a:p>
        </p:txBody>
      </p:sp>
      <p:sp>
        <p:nvSpPr>
          <p:cNvPr id="5" name="TextBox 7"/>
          <p:cNvSpPr txBox="1">
            <a:spLocks noChangeArrowheads="1"/>
          </p:cNvSpPr>
          <p:nvPr/>
        </p:nvSpPr>
        <p:spPr bwMode="auto">
          <a:xfrm>
            <a:off x="98367" y="2272867"/>
            <a:ext cx="9129716" cy="823752"/>
          </a:xfrm>
          <a:prstGeom prst="rect">
            <a:avLst/>
          </a:prstGeom>
          <a:noFill/>
          <a:ln w="9525">
            <a:noFill/>
            <a:miter lim="800000"/>
            <a:headEnd/>
            <a:tailEnd/>
          </a:ln>
        </p:spPr>
        <p:style>
          <a:lnRef idx="2">
            <a:schemeClr val="accent4"/>
          </a:lnRef>
          <a:fillRef idx="1">
            <a:schemeClr val="lt1"/>
          </a:fillRef>
          <a:effectRef idx="0">
            <a:schemeClr val="accent4"/>
          </a:effectRef>
          <a:fontRef idx="minor">
            <a:schemeClr val="dk1"/>
          </a:fontRef>
        </p:style>
        <p:txBody>
          <a:bodyPr wrap="square">
            <a:spAutoFit/>
            <a:scene3d>
              <a:camera prst="orthographicFront"/>
              <a:lightRig rig="soft" dir="t">
                <a:rot lat="0" lon="0" rev="15600000"/>
              </a:lightRig>
            </a:scene3d>
            <a:sp3d extrusionH="57150" prstMaterial="softEdge">
              <a:bevelT w="25400" h="38100"/>
            </a:sp3d>
          </a:bodyPr>
          <a:lstStyle>
            <a:lvl1pPr eaLnBrk="0" hangingPunct="0">
              <a:defRPr sz="3200">
                <a:solidFill>
                  <a:schemeClr val="tx1"/>
                </a:solidFill>
                <a:latin typeface="Verdana" pitchFamily="34" charset="0"/>
              </a:defRPr>
            </a:lvl1pPr>
            <a:lvl2pPr marL="742950" indent="-285750" eaLnBrk="0" hangingPunct="0">
              <a:defRPr sz="3200">
                <a:solidFill>
                  <a:schemeClr val="tx1"/>
                </a:solidFill>
                <a:latin typeface="Verdana" pitchFamily="34" charset="0"/>
              </a:defRPr>
            </a:lvl2pPr>
            <a:lvl3pPr marL="1143000" indent="-228600" eaLnBrk="0" hangingPunct="0">
              <a:defRPr sz="3200">
                <a:solidFill>
                  <a:schemeClr val="tx1"/>
                </a:solidFill>
                <a:latin typeface="Verdana" pitchFamily="34" charset="0"/>
              </a:defRPr>
            </a:lvl3pPr>
            <a:lvl4pPr marL="1600200" indent="-228600" eaLnBrk="0" hangingPunct="0">
              <a:defRPr sz="3200">
                <a:solidFill>
                  <a:schemeClr val="tx1"/>
                </a:solidFill>
                <a:latin typeface="Verdana" pitchFamily="34" charset="0"/>
              </a:defRPr>
            </a:lvl4pPr>
            <a:lvl5pPr marL="2057400" indent="-228600" eaLnBrk="0" hangingPunct="0">
              <a:defRPr sz="3200">
                <a:solidFill>
                  <a:schemeClr val="tx1"/>
                </a:solidFill>
                <a:latin typeface="Verdana" pitchFamily="34" charset="0"/>
              </a:defRPr>
            </a:lvl5pPr>
            <a:lvl6pPr marL="2514600" indent="-228600" eaLnBrk="0" fontAlgn="base" hangingPunct="0">
              <a:spcBef>
                <a:spcPct val="0"/>
              </a:spcBef>
              <a:spcAft>
                <a:spcPct val="0"/>
              </a:spcAft>
              <a:defRPr sz="3200">
                <a:solidFill>
                  <a:schemeClr val="tx1"/>
                </a:solidFill>
                <a:latin typeface="Verdana" pitchFamily="34" charset="0"/>
              </a:defRPr>
            </a:lvl6pPr>
            <a:lvl7pPr marL="2971800" indent="-228600" eaLnBrk="0" fontAlgn="base" hangingPunct="0">
              <a:spcBef>
                <a:spcPct val="0"/>
              </a:spcBef>
              <a:spcAft>
                <a:spcPct val="0"/>
              </a:spcAft>
              <a:defRPr sz="3200">
                <a:solidFill>
                  <a:schemeClr val="tx1"/>
                </a:solidFill>
                <a:latin typeface="Verdana" pitchFamily="34" charset="0"/>
              </a:defRPr>
            </a:lvl7pPr>
            <a:lvl8pPr marL="3429000" indent="-228600" eaLnBrk="0" fontAlgn="base" hangingPunct="0">
              <a:spcBef>
                <a:spcPct val="0"/>
              </a:spcBef>
              <a:spcAft>
                <a:spcPct val="0"/>
              </a:spcAft>
              <a:defRPr sz="3200">
                <a:solidFill>
                  <a:schemeClr val="tx1"/>
                </a:solidFill>
                <a:latin typeface="Verdana" pitchFamily="34" charset="0"/>
              </a:defRPr>
            </a:lvl8pPr>
            <a:lvl9pPr marL="3886200" indent="-228600" eaLnBrk="0" fontAlgn="base" hangingPunct="0">
              <a:spcBef>
                <a:spcPct val="0"/>
              </a:spcBef>
              <a:spcAft>
                <a:spcPct val="0"/>
              </a:spcAft>
              <a:defRPr sz="3200">
                <a:solidFill>
                  <a:schemeClr val="tx1"/>
                </a:solidFill>
                <a:latin typeface="Verdana" pitchFamily="34" charset="0"/>
              </a:defRPr>
            </a:lvl9pPr>
          </a:lstStyle>
          <a:p>
            <a:pPr lvl="0" algn="ctr" defTabSz="914400" eaLnBrk="1" hangingPunct="1">
              <a:lnSpc>
                <a:spcPct val="150000"/>
              </a:lnSpc>
              <a:defRPr/>
            </a:pPr>
            <a:r>
              <a:rPr lang="en-US" sz="3600" b="1" kern="0" dirty="0">
                <a:ln/>
                <a:solidFill>
                  <a:schemeClr val="accent5"/>
                </a:solidFill>
                <a:latin typeface="Times New Roman" charset="0"/>
                <a:ea typeface="Times New Roman" charset="0"/>
                <a:cs typeface="Times New Roman" charset="0"/>
              </a:rPr>
              <a:t>KỸ NĂNG </a:t>
            </a:r>
            <a:r>
              <a:rPr lang="en-US" sz="3600" b="1" kern="0" dirty="0">
                <a:ln/>
                <a:solidFill>
                  <a:srgbClr val="00B050"/>
                </a:solidFill>
                <a:latin typeface="Times New Roman" charset="0"/>
                <a:ea typeface="Times New Roman" charset="0"/>
                <a:cs typeface="Times New Roman" charset="0"/>
              </a:rPr>
              <a:t>KAIZEN 5S</a:t>
            </a:r>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7" name="Table 6"/>
          <p:cNvGraphicFramePr>
            <a:graphicFrameLocks noGrp="1"/>
          </p:cNvGraphicFramePr>
          <p:nvPr>
            <p:extLst>
              <p:ext uri="{D42A27DB-BD31-4B8C-83A1-F6EECF244321}">
                <p14:modId xmlns:p14="http://schemas.microsoft.com/office/powerpoint/2010/main" val="4038251275"/>
              </p:ext>
            </p:extLst>
          </p:nvPr>
        </p:nvGraphicFramePr>
        <p:xfrm>
          <a:off x="2272372" y="3429000"/>
          <a:ext cx="4781706" cy="1645920"/>
        </p:xfrm>
        <a:graphic>
          <a:graphicData uri="http://schemas.openxmlformats.org/drawingml/2006/table">
            <a:tbl>
              <a:tblPr firstRow="1" bandRow="1">
                <a:tableStyleId>{BC89EF96-8CEA-46FF-86C4-4CE0E7609802}</a:tableStyleId>
              </a:tblPr>
              <a:tblGrid>
                <a:gridCol w="2515823">
                  <a:extLst>
                    <a:ext uri="{9D8B030D-6E8A-4147-A177-3AD203B41FA5}">
                      <a16:colId xmlns:a16="http://schemas.microsoft.com/office/drawing/2014/main" val="20001"/>
                    </a:ext>
                  </a:extLst>
                </a:gridCol>
                <a:gridCol w="2265883">
                  <a:extLst>
                    <a:ext uri="{9D8B030D-6E8A-4147-A177-3AD203B41FA5}">
                      <a16:colId xmlns:a16="http://schemas.microsoft.com/office/drawing/2014/main" val="20002"/>
                    </a:ext>
                  </a:extLst>
                </a:gridCol>
              </a:tblGrid>
              <a:tr h="370840">
                <a:tc>
                  <a:txBody>
                    <a:bodyPr/>
                    <a:lstStyle/>
                    <a:p>
                      <a:r>
                        <a:rPr lang="en-US" sz="2400" dirty="0" err="1">
                          <a:latin typeface="Times New Roman" charset="0"/>
                          <a:ea typeface="Times New Roman" charset="0"/>
                          <a:cs typeface="Times New Roman" charset="0"/>
                        </a:rPr>
                        <a:t>Họ</a:t>
                      </a:r>
                      <a:r>
                        <a:rPr lang="en-US" sz="2400" dirty="0">
                          <a:latin typeface="Times New Roman" charset="0"/>
                          <a:ea typeface="Times New Roman" charset="0"/>
                          <a:cs typeface="Times New Roman" charset="0"/>
                        </a:rPr>
                        <a:t> </a:t>
                      </a:r>
                      <a:r>
                        <a:rPr lang="en-US" sz="2400" dirty="0" err="1">
                          <a:latin typeface="Times New Roman" charset="0"/>
                          <a:ea typeface="Times New Roman" charset="0"/>
                          <a:cs typeface="Times New Roman" charset="0"/>
                        </a:rPr>
                        <a:t>và</a:t>
                      </a:r>
                      <a:r>
                        <a:rPr lang="en-US" sz="2400" dirty="0">
                          <a:latin typeface="Times New Roman" charset="0"/>
                          <a:ea typeface="Times New Roman" charset="0"/>
                          <a:cs typeface="Times New Roman" charset="0"/>
                        </a:rPr>
                        <a:t> </a:t>
                      </a:r>
                      <a:r>
                        <a:rPr lang="en-US" sz="2400" dirty="0" err="1">
                          <a:latin typeface="Times New Roman" charset="0"/>
                          <a:ea typeface="Times New Roman" charset="0"/>
                          <a:cs typeface="Times New Roman" charset="0"/>
                        </a:rPr>
                        <a:t>tên</a:t>
                      </a:r>
                      <a:endParaRPr lang="en-US" sz="2400" dirty="0">
                        <a:latin typeface="Times New Roman" charset="0"/>
                        <a:ea typeface="Times New Roman" charset="0"/>
                        <a:cs typeface="Times New Roman" charset="0"/>
                      </a:endParaRPr>
                    </a:p>
                  </a:txBody>
                  <a:tcPr/>
                </a:tc>
                <a:tc>
                  <a:txBody>
                    <a:bodyPr/>
                    <a:lstStyle/>
                    <a:p>
                      <a:r>
                        <a:rPr lang="en-US" sz="2400" dirty="0" err="1">
                          <a:latin typeface="Times New Roman" charset="0"/>
                          <a:ea typeface="Times New Roman" charset="0"/>
                          <a:cs typeface="Times New Roman" charset="0"/>
                        </a:rPr>
                        <a:t>Lớp</a:t>
                      </a:r>
                      <a:r>
                        <a:rPr lang="en-US" sz="2400" dirty="0">
                          <a:latin typeface="Times New Roman" charset="0"/>
                          <a:ea typeface="Times New Roman" charset="0"/>
                          <a:cs typeface="Times New Roman" charset="0"/>
                        </a:rPr>
                        <a:t>/</a:t>
                      </a:r>
                      <a:r>
                        <a:rPr lang="en-US" sz="2400" dirty="0" err="1">
                          <a:latin typeface="Times New Roman" charset="0"/>
                          <a:ea typeface="Times New Roman" charset="0"/>
                          <a:cs typeface="Times New Roman" charset="0"/>
                        </a:rPr>
                        <a:t>khoa</a:t>
                      </a:r>
                      <a:endParaRPr lang="en-US" sz="2400" dirty="0">
                        <a:latin typeface="Times New Roman" charset="0"/>
                        <a:ea typeface="Times New Roman" charset="0"/>
                        <a:cs typeface="Times New Roman" charset="0"/>
                      </a:endParaRPr>
                    </a:p>
                  </a:txBody>
                  <a:tcPr/>
                </a:tc>
                <a:extLst>
                  <a:ext uri="{0D108BD9-81ED-4DB2-BD59-A6C34878D82A}">
                    <a16:rowId xmlns:a16="http://schemas.microsoft.com/office/drawing/2014/main" val="10000"/>
                  </a:ext>
                </a:extLst>
              </a:tr>
              <a:tr h="370840">
                <a:tc>
                  <a:txBody>
                    <a:bodyPr/>
                    <a:lstStyle/>
                    <a:p>
                      <a:r>
                        <a:rPr lang="en-US" sz="2400" dirty="0" err="1">
                          <a:latin typeface="Times New Roman" charset="0"/>
                          <a:ea typeface="Times New Roman" charset="0"/>
                          <a:cs typeface="Times New Roman" charset="0"/>
                        </a:rPr>
                        <a:t>Nguyễn</a:t>
                      </a:r>
                      <a:r>
                        <a:rPr lang="en-US" sz="2400" dirty="0">
                          <a:latin typeface="Times New Roman" charset="0"/>
                          <a:ea typeface="Times New Roman" charset="0"/>
                          <a:cs typeface="Times New Roman" charset="0"/>
                        </a:rPr>
                        <a:t> </a:t>
                      </a:r>
                      <a:r>
                        <a:rPr lang="en-US" sz="2400" dirty="0" err="1">
                          <a:latin typeface="Times New Roman" charset="0"/>
                          <a:ea typeface="Times New Roman" charset="0"/>
                          <a:cs typeface="Times New Roman" charset="0"/>
                        </a:rPr>
                        <a:t>Huỳnh</a:t>
                      </a:r>
                      <a:r>
                        <a:rPr lang="en-US" sz="2400" dirty="0">
                          <a:latin typeface="Times New Roman" charset="0"/>
                          <a:ea typeface="Times New Roman" charset="0"/>
                          <a:cs typeface="Times New Roman" charset="0"/>
                        </a:rPr>
                        <a:t> Anh Khoa</a:t>
                      </a:r>
                    </a:p>
                  </a:txBody>
                  <a:tcPr/>
                </a:tc>
                <a:tc>
                  <a:txBody>
                    <a:bodyPr/>
                    <a:lstStyle/>
                    <a:p>
                      <a:r>
                        <a:rPr lang="en-US" sz="2400" dirty="0">
                          <a:latin typeface="Times New Roman" charset="0"/>
                          <a:ea typeface="Times New Roman" charset="0"/>
                          <a:cs typeface="Times New Roman" charset="0"/>
                        </a:rPr>
                        <a:t>22H50202/ </a:t>
                      </a:r>
                      <a:r>
                        <a:rPr lang="en-US" sz="2400" dirty="0" err="1">
                          <a:latin typeface="Times New Roman" charset="0"/>
                          <a:ea typeface="Times New Roman" charset="0"/>
                          <a:cs typeface="Times New Roman" charset="0"/>
                        </a:rPr>
                        <a:t>Công</a:t>
                      </a:r>
                      <a:r>
                        <a:rPr lang="en-US" sz="2400" dirty="0">
                          <a:latin typeface="Times New Roman" charset="0"/>
                          <a:ea typeface="Times New Roman" charset="0"/>
                          <a:cs typeface="Times New Roman" charset="0"/>
                        </a:rPr>
                        <a:t> </a:t>
                      </a:r>
                      <a:r>
                        <a:rPr lang="en-US" sz="2400" dirty="0" err="1">
                          <a:latin typeface="Times New Roman" charset="0"/>
                          <a:ea typeface="Times New Roman" charset="0"/>
                          <a:cs typeface="Times New Roman" charset="0"/>
                        </a:rPr>
                        <a:t>nghệ</a:t>
                      </a:r>
                      <a:r>
                        <a:rPr lang="en-US" sz="2400" dirty="0">
                          <a:latin typeface="Times New Roman" charset="0"/>
                          <a:ea typeface="Times New Roman" charset="0"/>
                          <a:cs typeface="Times New Roman" charset="0"/>
                        </a:rPr>
                        <a:t> </a:t>
                      </a:r>
                      <a:r>
                        <a:rPr lang="en-US" sz="2400" dirty="0" err="1">
                          <a:latin typeface="Times New Roman" charset="0"/>
                          <a:ea typeface="Times New Roman" charset="0"/>
                          <a:cs typeface="Times New Roman" charset="0"/>
                        </a:rPr>
                        <a:t>thông</a:t>
                      </a:r>
                      <a:r>
                        <a:rPr lang="en-US" sz="2400" dirty="0">
                          <a:latin typeface="Times New Roman" charset="0"/>
                          <a:ea typeface="Times New Roman" charset="0"/>
                          <a:cs typeface="Times New Roman" charset="0"/>
                        </a:rPr>
                        <a:t> tin</a:t>
                      </a:r>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6778552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solidFill>
                  <a:schemeClr val="accent5"/>
                </a:solidFill>
                <a:latin typeface="Times New Roman" panose="02020603050405020304" charset="0"/>
                <a:cs typeface="Times New Roman" panose="02020603050405020304" charset="0"/>
              </a:rPr>
              <a:t>Tuần</a:t>
            </a:r>
            <a:r>
              <a:rPr lang="en-US" dirty="0">
                <a:solidFill>
                  <a:schemeClr val="accent5"/>
                </a:solidFill>
                <a:latin typeface="Times New Roman" panose="02020603050405020304" charset="0"/>
                <a:cs typeface="Times New Roman" panose="02020603050405020304" charset="0"/>
              </a:rPr>
              <a:t> 3</a:t>
            </a:r>
          </a:p>
        </p:txBody>
      </p:sp>
      <p:sp>
        <p:nvSpPr>
          <p:cNvPr id="3" name="TextBox 2"/>
          <p:cNvSpPr txBox="1"/>
          <p:nvPr/>
        </p:nvSpPr>
        <p:spPr>
          <a:xfrm>
            <a:off x="367816" y="1823052"/>
            <a:ext cx="2444833" cy="400110"/>
          </a:xfrm>
          <a:prstGeom prst="rect">
            <a:avLst/>
          </a:prstGeom>
          <a:noFill/>
        </p:spPr>
        <p:txBody>
          <a:bodyPr wrap="square" rtlCol="0">
            <a:spAutoFit/>
          </a:bodyPr>
          <a:lstStyle/>
          <a:p>
            <a:pPr algn="ctr"/>
            <a:r>
              <a:rPr lang="en-US" sz="2000" dirty="0" err="1">
                <a:latin typeface="Times New Roman" panose="02020603050405020304" charset="0"/>
                <a:cs typeface="Times New Roman" panose="02020603050405020304" charset="0"/>
              </a:rPr>
              <a:t>Trước</a:t>
            </a:r>
            <a:r>
              <a:rPr lang="en-US" sz="2000" dirty="0">
                <a:latin typeface="Times New Roman" panose="02020603050405020304" charset="0"/>
                <a:cs typeface="Times New Roman" panose="02020603050405020304" charset="0"/>
              </a:rPr>
              <a:t> </a:t>
            </a:r>
            <a:r>
              <a:rPr lang="en-US" sz="2000" dirty="0" err="1">
                <a:latin typeface="Times New Roman" panose="02020603050405020304" charset="0"/>
                <a:cs typeface="Times New Roman" panose="02020603050405020304" charset="0"/>
              </a:rPr>
              <a:t>khi</a:t>
            </a:r>
            <a:r>
              <a:rPr lang="en-US" sz="2000" dirty="0">
                <a:latin typeface="Times New Roman" panose="02020603050405020304" charset="0"/>
                <a:cs typeface="Times New Roman" panose="02020603050405020304" charset="0"/>
              </a:rPr>
              <a:t> 5S</a:t>
            </a:r>
          </a:p>
        </p:txBody>
      </p:sp>
      <p:sp>
        <p:nvSpPr>
          <p:cNvPr id="7" name="TextBox 6"/>
          <p:cNvSpPr txBox="1"/>
          <p:nvPr/>
        </p:nvSpPr>
        <p:spPr>
          <a:xfrm>
            <a:off x="3349583" y="1818377"/>
            <a:ext cx="2444833" cy="400110"/>
          </a:xfrm>
          <a:prstGeom prst="rect">
            <a:avLst/>
          </a:prstGeom>
          <a:noFill/>
        </p:spPr>
        <p:txBody>
          <a:bodyPr wrap="square" rtlCol="0">
            <a:spAutoFit/>
          </a:bodyPr>
          <a:lstStyle/>
          <a:p>
            <a:pPr algn="ctr"/>
            <a:r>
              <a:rPr lang="en-US" sz="2000" dirty="0">
                <a:latin typeface="Times New Roman" panose="02020603050405020304" charset="0"/>
                <a:cs typeface="Times New Roman" panose="02020603050405020304" charset="0"/>
              </a:rPr>
              <a:t>Sau </a:t>
            </a:r>
            <a:r>
              <a:rPr lang="en-US" sz="2000" dirty="0" err="1">
                <a:latin typeface="Times New Roman" panose="02020603050405020304" charset="0"/>
                <a:cs typeface="Times New Roman" panose="02020603050405020304" charset="0"/>
              </a:rPr>
              <a:t>khi</a:t>
            </a:r>
            <a:r>
              <a:rPr lang="en-US" sz="2000" dirty="0">
                <a:latin typeface="Times New Roman" panose="02020603050405020304" charset="0"/>
                <a:cs typeface="Times New Roman" panose="02020603050405020304" charset="0"/>
              </a:rPr>
              <a:t> 5S</a:t>
            </a:r>
          </a:p>
        </p:txBody>
      </p:sp>
      <p:sp>
        <p:nvSpPr>
          <p:cNvPr id="8" name="TextBox 7"/>
          <p:cNvSpPr txBox="1"/>
          <p:nvPr/>
        </p:nvSpPr>
        <p:spPr>
          <a:xfrm>
            <a:off x="6472051" y="1846969"/>
            <a:ext cx="2444833" cy="400110"/>
          </a:xfrm>
          <a:prstGeom prst="rect">
            <a:avLst/>
          </a:prstGeom>
          <a:noFill/>
        </p:spPr>
        <p:txBody>
          <a:bodyPr wrap="square" rtlCol="0">
            <a:spAutoFit/>
          </a:bodyPr>
          <a:lstStyle/>
          <a:p>
            <a:pPr algn="ctr"/>
            <a:r>
              <a:rPr lang="en-US" sz="2000" dirty="0" err="1">
                <a:latin typeface="Times New Roman" panose="02020603050405020304" charset="0"/>
                <a:cs typeface="Times New Roman" panose="02020603050405020304" charset="0"/>
              </a:rPr>
              <a:t>Cách</a:t>
            </a:r>
            <a:r>
              <a:rPr lang="en-US" sz="2000" dirty="0">
                <a:latin typeface="Times New Roman" panose="02020603050405020304" charset="0"/>
                <a:cs typeface="Times New Roman" panose="02020603050405020304" charset="0"/>
              </a:rPr>
              <a:t> </a:t>
            </a:r>
            <a:r>
              <a:rPr lang="en-US" sz="2000" dirty="0" err="1">
                <a:latin typeface="Times New Roman" panose="02020603050405020304" charset="0"/>
                <a:cs typeface="Times New Roman" panose="02020603050405020304" charset="0"/>
              </a:rPr>
              <a:t>thực</a:t>
            </a:r>
            <a:r>
              <a:rPr lang="en-US" sz="2000" dirty="0">
                <a:latin typeface="Times New Roman" panose="02020603050405020304" charset="0"/>
                <a:cs typeface="Times New Roman" panose="02020603050405020304" charset="0"/>
              </a:rPr>
              <a:t> </a:t>
            </a:r>
            <a:r>
              <a:rPr lang="en-US" sz="2000" dirty="0" err="1">
                <a:latin typeface="Times New Roman" panose="02020603050405020304" charset="0"/>
                <a:cs typeface="Times New Roman" panose="02020603050405020304" charset="0"/>
              </a:rPr>
              <a:t>hiện</a:t>
            </a:r>
            <a:endParaRPr lang="en-US" sz="2000" dirty="0">
              <a:latin typeface="Times New Roman" panose="02020603050405020304" charset="0"/>
              <a:cs typeface="Times New Roman" panose="02020603050405020304" charset="0"/>
            </a:endParaRPr>
          </a:p>
        </p:txBody>
      </p:sp>
      <p:sp>
        <p:nvSpPr>
          <p:cNvPr id="9" name="TextBox 7"/>
          <p:cNvSpPr txBox="1"/>
          <p:nvPr/>
        </p:nvSpPr>
        <p:spPr>
          <a:xfrm>
            <a:off x="6653055" y="2267497"/>
            <a:ext cx="2263829" cy="364715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lvl="1"/>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Tôi</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đã</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sử</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dụng</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4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kỹ</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thuật</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trong</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hệ</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thống</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5S bao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gồm</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S1, S2, S3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và</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S5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để</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dọn</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dẹp</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bàn</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học</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một</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cách</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hiệu</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quả</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giữ</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cho</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nó</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luôn</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ngăn</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nắp</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và</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sạch</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sẽ</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a:t>
            </a:r>
          </a:p>
        </p:txBody>
      </p:sp>
      <p:pic>
        <p:nvPicPr>
          <p:cNvPr id="14" name="Content Placeholder 13" descr="A desk with a computer and other objects on it&#10;&#10;Description automatically generated with medium confidence">
            <a:extLst>
              <a:ext uri="{FF2B5EF4-FFF2-40B4-BE49-F238E27FC236}">
                <a16:creationId xmlns:a16="http://schemas.microsoft.com/office/drawing/2014/main" id="{D568A98B-D5FF-12B0-C82E-1A594141926E}"/>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3770151" y="2227842"/>
            <a:ext cx="2699365" cy="3594474"/>
          </a:xfrm>
        </p:spPr>
      </p:pic>
      <p:pic>
        <p:nvPicPr>
          <p:cNvPr id="18" name="Picture 17" descr="A computer on a cluttered desk&#10;&#10;Description automatically generated with medium confidence">
            <a:extLst>
              <a:ext uri="{FF2B5EF4-FFF2-40B4-BE49-F238E27FC236}">
                <a16:creationId xmlns:a16="http://schemas.microsoft.com/office/drawing/2014/main" id="{DD3E3DDC-4EA6-ED4C-D485-72F710032E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7246" y="2223162"/>
            <a:ext cx="2699365" cy="3599154"/>
          </a:xfrm>
          <a:prstGeom prst="rect">
            <a:avLst/>
          </a:prstGeom>
        </p:spPr>
      </p:pic>
    </p:spTree>
    <p:extLst>
      <p:ext uri="{BB962C8B-B14F-4D97-AF65-F5344CB8AC3E}">
        <p14:creationId xmlns:p14="http://schemas.microsoft.com/office/powerpoint/2010/main" val="9761215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1049482" y="1893094"/>
            <a:ext cx="6858000" cy="2380400"/>
          </a:xfrm>
        </p:spPr>
        <p:txBody>
          <a:bodyPr>
            <a:normAutofit fontScale="90000"/>
          </a:bodyPr>
          <a:lstStyle/>
          <a:p>
            <a:r>
              <a:rPr lang="en-US" b="1" dirty="0">
                <a:solidFill>
                  <a:schemeClr val="accent6"/>
                </a:solidFill>
                <a:latin typeface="Times New Roman" panose="02020603050405020304" charset="0"/>
                <a:cs typeface="Times New Roman" panose="02020603050405020304" charset="0"/>
              </a:rPr>
              <a:t>KẾT QUẢ THỰC HIỆN 5S TRONG CUỘC SỐNG DO SINH VIÊN SƯU TẦM</a:t>
            </a:r>
            <a:br>
              <a:rPr lang="en-US" b="1" dirty="0">
                <a:solidFill>
                  <a:schemeClr val="accent6"/>
                </a:solidFill>
                <a:latin typeface="Times New Roman" panose="02020603050405020304" charset="0"/>
                <a:cs typeface="Times New Roman" panose="02020603050405020304" charset="0"/>
              </a:rPr>
            </a:br>
            <a:endParaRPr lang="en-US" dirty="0">
              <a:solidFill>
                <a:schemeClr val="accent6"/>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5"/>
                </a:solidFill>
              </a:rPr>
              <a:t>TRƯỜNG HỢP 1:</a:t>
            </a:r>
          </a:p>
        </p:txBody>
      </p:sp>
      <p:pic>
        <p:nvPicPr>
          <p:cNvPr id="7" name="Picture 6">
            <a:extLst>
              <a:ext uri="{FF2B5EF4-FFF2-40B4-BE49-F238E27FC236}">
                <a16:creationId xmlns:a16="http://schemas.microsoft.com/office/drawing/2014/main" id="{AA678FEA-2D13-4D2D-80DC-66C6426513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9092" y="1280160"/>
            <a:ext cx="6765816" cy="4473723"/>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5"/>
                </a:solidFill>
              </a:rPr>
              <a:t>TRƯỜNG HỢP 1:</a:t>
            </a:r>
          </a:p>
        </p:txBody>
      </p:sp>
      <p:pic>
        <p:nvPicPr>
          <p:cNvPr id="4" name="Picture 3" descr="A picture containing indoor, room, area, furniture&#10;&#10;Description automatically generated">
            <a:extLst>
              <a:ext uri="{FF2B5EF4-FFF2-40B4-BE49-F238E27FC236}">
                <a16:creationId xmlns:a16="http://schemas.microsoft.com/office/drawing/2014/main" id="{9CEB90B8-527A-88AC-6CF8-C3831C9B96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89" y="2361066"/>
            <a:ext cx="9128221" cy="2135868"/>
          </a:xfrm>
          <a:prstGeom prst="rect">
            <a:avLst/>
          </a:prstGeom>
        </p:spPr>
      </p:pic>
    </p:spTree>
    <p:extLst>
      <p:ext uri="{BB962C8B-B14F-4D97-AF65-F5344CB8AC3E}">
        <p14:creationId xmlns:p14="http://schemas.microsoft.com/office/powerpoint/2010/main" val="467649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3B127-2FBB-A641-9709-30D6E4F6B062}"/>
              </a:ext>
            </a:extLst>
          </p:cNvPr>
          <p:cNvSpPr>
            <a:spLocks noGrp="1"/>
          </p:cNvSpPr>
          <p:nvPr>
            <p:ph type="title"/>
          </p:nvPr>
        </p:nvSpPr>
        <p:spPr/>
        <p:txBody>
          <a:bodyPr/>
          <a:lstStyle/>
          <a:p>
            <a:r>
              <a:rPr lang="en-VN" dirty="0"/>
              <a:t>Kết quả thực hành Kaizen</a:t>
            </a:r>
          </a:p>
        </p:txBody>
      </p:sp>
      <p:sp>
        <p:nvSpPr>
          <p:cNvPr id="3" name="Content Placeholder 2">
            <a:extLst>
              <a:ext uri="{FF2B5EF4-FFF2-40B4-BE49-F238E27FC236}">
                <a16:creationId xmlns:a16="http://schemas.microsoft.com/office/drawing/2014/main" id="{2FF244E6-4A7D-1840-834B-620829B34853}"/>
              </a:ext>
            </a:extLst>
          </p:cNvPr>
          <p:cNvSpPr>
            <a:spLocks noGrp="1"/>
          </p:cNvSpPr>
          <p:nvPr>
            <p:ph idx="1"/>
          </p:nvPr>
        </p:nvSpPr>
        <p:spPr/>
        <p:txBody>
          <a:bodyPr/>
          <a:lstStyle/>
          <a:p>
            <a:pPr lvl="1"/>
            <a:r>
              <a:rPr lang="en-US" sz="3200" dirty="0" err="1"/>
              <a:t>Mô</a:t>
            </a:r>
            <a:r>
              <a:rPr lang="en-US" sz="3200" dirty="0"/>
              <a:t> </a:t>
            </a:r>
            <a:r>
              <a:rPr lang="en-US" sz="3200" dirty="0" err="1"/>
              <a:t>tả</a:t>
            </a:r>
            <a:r>
              <a:rPr lang="en-US" sz="3200" dirty="0"/>
              <a:t> </a:t>
            </a:r>
            <a:r>
              <a:rPr lang="en-US" sz="3200" dirty="0" err="1"/>
              <a:t>vấn</a:t>
            </a:r>
            <a:r>
              <a:rPr lang="en-US" sz="3200" dirty="0"/>
              <a:t> </a:t>
            </a:r>
            <a:r>
              <a:rPr lang="en-US" sz="3200" dirty="0" err="1"/>
              <a:t>đề</a:t>
            </a:r>
            <a:r>
              <a:rPr lang="en-US" sz="3200" dirty="0"/>
              <a:t> </a:t>
            </a:r>
          </a:p>
          <a:p>
            <a:pPr lvl="1"/>
            <a:r>
              <a:rPr lang="en-US" sz="3200" dirty="0" err="1"/>
              <a:t>Mục</a:t>
            </a:r>
            <a:r>
              <a:rPr lang="en-US" sz="3200" dirty="0"/>
              <a:t> </a:t>
            </a:r>
            <a:r>
              <a:rPr lang="en-US" sz="3200" dirty="0" err="1"/>
              <a:t>tiêu</a:t>
            </a:r>
            <a:r>
              <a:rPr lang="en-US" sz="3200" dirty="0"/>
              <a:t> Kaizen  </a:t>
            </a:r>
          </a:p>
          <a:p>
            <a:pPr lvl="1"/>
            <a:r>
              <a:rPr lang="en-US" sz="3200" dirty="0" err="1"/>
              <a:t>Nguyên</a:t>
            </a:r>
            <a:r>
              <a:rPr lang="en-US" sz="3200" dirty="0"/>
              <a:t> </a:t>
            </a:r>
            <a:r>
              <a:rPr lang="en-US" sz="3200" dirty="0" err="1"/>
              <a:t>nhân</a:t>
            </a:r>
            <a:r>
              <a:rPr lang="en-US" sz="3200" dirty="0"/>
              <a:t> </a:t>
            </a:r>
            <a:r>
              <a:rPr lang="en-US" sz="3200" dirty="0" err="1"/>
              <a:t>chính</a:t>
            </a:r>
            <a:endParaRPr lang="en-US" sz="3200" dirty="0"/>
          </a:p>
          <a:p>
            <a:pPr lvl="1"/>
            <a:r>
              <a:rPr lang="en-US" sz="3200" dirty="0" err="1"/>
              <a:t>Hành</a:t>
            </a:r>
            <a:r>
              <a:rPr lang="en-US" sz="3200" dirty="0"/>
              <a:t> </a:t>
            </a:r>
            <a:r>
              <a:rPr lang="en-US" sz="3200" dirty="0" err="1"/>
              <a:t>động</a:t>
            </a:r>
            <a:r>
              <a:rPr lang="en-US" sz="3200" dirty="0"/>
              <a:t> Kaizen</a:t>
            </a:r>
          </a:p>
          <a:p>
            <a:pPr lvl="1"/>
            <a:r>
              <a:rPr lang="en-US" sz="3200" dirty="0" err="1"/>
              <a:t>Kết</a:t>
            </a:r>
            <a:r>
              <a:rPr lang="en-US" sz="3200" dirty="0"/>
              <a:t> </a:t>
            </a:r>
            <a:r>
              <a:rPr lang="en-US" sz="3200" dirty="0" err="1"/>
              <a:t>quả</a:t>
            </a:r>
            <a:r>
              <a:rPr lang="en-US" sz="3200" dirty="0"/>
              <a:t> Kaizen </a:t>
            </a:r>
          </a:p>
          <a:p>
            <a:pPr lvl="1"/>
            <a:r>
              <a:rPr lang="en-US" sz="3200" dirty="0" err="1"/>
              <a:t>Cảm</a:t>
            </a:r>
            <a:r>
              <a:rPr lang="en-US" sz="3200" dirty="0"/>
              <a:t> </a:t>
            </a:r>
            <a:r>
              <a:rPr lang="en-US" sz="3200" dirty="0" err="1"/>
              <a:t>nghĩ</a:t>
            </a:r>
            <a:r>
              <a:rPr lang="en-US" sz="3200" dirty="0"/>
              <a:t> </a:t>
            </a:r>
            <a:r>
              <a:rPr lang="en-US" sz="3200" dirty="0" err="1"/>
              <a:t>của</a:t>
            </a:r>
            <a:r>
              <a:rPr lang="en-US" sz="3200" dirty="0"/>
              <a:t> </a:t>
            </a:r>
            <a:r>
              <a:rPr lang="en-US" sz="3200" dirty="0" err="1"/>
              <a:t>bản</a:t>
            </a:r>
            <a:r>
              <a:rPr lang="en-US" sz="3200" dirty="0"/>
              <a:t> </a:t>
            </a:r>
            <a:r>
              <a:rPr lang="en-US" sz="3200" dirty="0" err="1"/>
              <a:t>thân</a:t>
            </a:r>
            <a:r>
              <a:rPr lang="en-US" sz="3200" dirty="0"/>
              <a:t> </a:t>
            </a:r>
            <a:endParaRPr lang="en-US" dirty="0"/>
          </a:p>
        </p:txBody>
      </p:sp>
    </p:spTree>
    <p:extLst>
      <p:ext uri="{BB962C8B-B14F-4D97-AF65-F5344CB8AC3E}">
        <p14:creationId xmlns:p14="http://schemas.microsoft.com/office/powerpoint/2010/main" val="15010038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9605E-DFD9-8DBF-9A30-44063FDEECC6}"/>
              </a:ext>
            </a:extLst>
          </p:cNvPr>
          <p:cNvSpPr>
            <a:spLocks noGrp="1"/>
          </p:cNvSpPr>
          <p:nvPr>
            <p:ph type="title"/>
          </p:nvPr>
        </p:nvSpPr>
        <p:spPr/>
        <p:txBody>
          <a:bodyPr/>
          <a:lstStyle/>
          <a:p>
            <a:r>
              <a:rPr lang="en-VN" dirty="0"/>
              <a:t>Kết quả thực hành Kaizen</a:t>
            </a:r>
          </a:p>
        </p:txBody>
      </p:sp>
      <p:graphicFrame>
        <p:nvGraphicFramePr>
          <p:cNvPr id="5" name="Table 5">
            <a:extLst>
              <a:ext uri="{FF2B5EF4-FFF2-40B4-BE49-F238E27FC236}">
                <a16:creationId xmlns:a16="http://schemas.microsoft.com/office/drawing/2014/main" id="{5A4E615B-53F8-00F0-F41D-14D21A2FE454}"/>
              </a:ext>
            </a:extLst>
          </p:cNvPr>
          <p:cNvGraphicFramePr>
            <a:graphicFrameLocks noGrp="1"/>
          </p:cNvGraphicFramePr>
          <p:nvPr>
            <p:ph idx="1"/>
            <p:extLst>
              <p:ext uri="{D42A27DB-BD31-4B8C-83A1-F6EECF244321}">
                <p14:modId xmlns:p14="http://schemas.microsoft.com/office/powerpoint/2010/main" val="3122479855"/>
              </p:ext>
            </p:extLst>
          </p:nvPr>
        </p:nvGraphicFramePr>
        <p:xfrm>
          <a:off x="294388" y="1280160"/>
          <a:ext cx="8555224" cy="4821535"/>
        </p:xfrm>
        <a:graphic>
          <a:graphicData uri="http://schemas.openxmlformats.org/drawingml/2006/table">
            <a:tbl>
              <a:tblPr firstRow="1" bandRow="1">
                <a:tableStyleId>{5C22544A-7EE6-4342-B048-85BDC9FD1C3A}</a:tableStyleId>
              </a:tblPr>
              <a:tblGrid>
                <a:gridCol w="2668852">
                  <a:extLst>
                    <a:ext uri="{9D8B030D-6E8A-4147-A177-3AD203B41FA5}">
                      <a16:colId xmlns:a16="http://schemas.microsoft.com/office/drawing/2014/main" val="765808941"/>
                    </a:ext>
                  </a:extLst>
                </a:gridCol>
                <a:gridCol w="5886372">
                  <a:extLst>
                    <a:ext uri="{9D8B030D-6E8A-4147-A177-3AD203B41FA5}">
                      <a16:colId xmlns:a16="http://schemas.microsoft.com/office/drawing/2014/main" val="4223317947"/>
                    </a:ext>
                  </a:extLst>
                </a:gridCol>
              </a:tblGrid>
              <a:tr h="964307">
                <a:tc>
                  <a:txBody>
                    <a:bodyPr/>
                    <a:lstStyle/>
                    <a:p>
                      <a:r>
                        <a:rPr lang="en-VN" sz="1900" dirty="0">
                          <a:latin typeface="Times New Roman" panose="02020603050405020304" pitchFamily="18" charset="0"/>
                          <a:cs typeface="Times New Roman" panose="02020603050405020304" pitchFamily="18" charset="0"/>
                        </a:rPr>
                        <a:t>Vấn đề</a:t>
                      </a:r>
                    </a:p>
                  </a:txBody>
                  <a:tcPr marL="95058" marR="95058" marT="47529" marB="47529"/>
                </a:tc>
                <a:tc>
                  <a:txBody>
                    <a:bodyPr/>
                    <a:lstStyle/>
                    <a:p>
                      <a:r>
                        <a:rPr lang="en-VN" sz="1900" dirty="0">
                          <a:latin typeface="Times New Roman" panose="02020603050405020304" pitchFamily="18" charset="0"/>
                          <a:cs typeface="Times New Roman" panose="02020603050405020304" pitchFamily="18" charset="0"/>
                        </a:rPr>
                        <a:t>Thức dậy trễ</a:t>
                      </a:r>
                    </a:p>
                  </a:txBody>
                  <a:tcPr marL="95058" marR="95058" marT="47529" marB="47529"/>
                </a:tc>
                <a:extLst>
                  <a:ext uri="{0D108BD9-81ED-4DB2-BD59-A6C34878D82A}">
                    <a16:rowId xmlns:a16="http://schemas.microsoft.com/office/drawing/2014/main" val="2014579401"/>
                  </a:ext>
                </a:extLst>
              </a:tr>
              <a:tr h="964307">
                <a:tc>
                  <a:txBody>
                    <a:bodyPr/>
                    <a:lstStyle/>
                    <a:p>
                      <a:r>
                        <a:rPr lang="en-VN" sz="1900" dirty="0">
                          <a:latin typeface="Times New Roman" panose="02020603050405020304" pitchFamily="18" charset="0"/>
                          <a:cs typeface="Times New Roman" panose="02020603050405020304" pitchFamily="18" charset="0"/>
                        </a:rPr>
                        <a:t>Mục tiêu</a:t>
                      </a:r>
                    </a:p>
                  </a:txBody>
                  <a:tcPr marL="95058" marR="95058" marT="47529" marB="47529"/>
                </a:tc>
                <a:tc>
                  <a:txBody>
                    <a:bodyPr/>
                    <a:lstStyle/>
                    <a:p>
                      <a:r>
                        <a:rPr lang="en-VN" sz="1900" dirty="0">
                          <a:latin typeface="Times New Roman" panose="02020603050405020304" pitchFamily="18" charset="0"/>
                          <a:cs typeface="Times New Roman" panose="02020603050405020304" pitchFamily="18" charset="0"/>
                        </a:rPr>
                        <a:t>Dậy lúc 5h30 sáng</a:t>
                      </a:r>
                    </a:p>
                  </a:txBody>
                  <a:tcPr marL="95058" marR="95058" marT="47529" marB="47529"/>
                </a:tc>
                <a:extLst>
                  <a:ext uri="{0D108BD9-81ED-4DB2-BD59-A6C34878D82A}">
                    <a16:rowId xmlns:a16="http://schemas.microsoft.com/office/drawing/2014/main" val="3968289443"/>
                  </a:ext>
                </a:extLst>
              </a:tr>
              <a:tr h="964307">
                <a:tc>
                  <a:txBody>
                    <a:bodyPr/>
                    <a:lstStyle/>
                    <a:p>
                      <a:r>
                        <a:rPr lang="en-VN" sz="1900" dirty="0">
                          <a:latin typeface="Times New Roman" panose="02020603050405020304" pitchFamily="18" charset="0"/>
                          <a:cs typeface="Times New Roman" panose="02020603050405020304" pitchFamily="18" charset="0"/>
                        </a:rPr>
                        <a:t>Nguyên nhân</a:t>
                      </a:r>
                    </a:p>
                  </a:txBody>
                  <a:tcPr marL="95058" marR="95058" marT="47529" marB="47529"/>
                </a:tc>
                <a:tc>
                  <a:txBody>
                    <a:bodyPr/>
                    <a:lstStyle/>
                    <a:p>
                      <a:r>
                        <a:rPr lang="en-VN" sz="1900" dirty="0">
                          <a:latin typeface="Times New Roman" panose="02020603050405020304" pitchFamily="18" charset="0"/>
                          <a:cs typeface="Times New Roman" panose="02020603050405020304" pitchFamily="18" charset="0"/>
                        </a:rPr>
                        <a:t>Thức khuya</a:t>
                      </a:r>
                    </a:p>
                  </a:txBody>
                  <a:tcPr marL="95058" marR="95058" marT="47529" marB="47529"/>
                </a:tc>
                <a:extLst>
                  <a:ext uri="{0D108BD9-81ED-4DB2-BD59-A6C34878D82A}">
                    <a16:rowId xmlns:a16="http://schemas.microsoft.com/office/drawing/2014/main" val="439492177"/>
                  </a:ext>
                </a:extLst>
              </a:tr>
              <a:tr h="964307">
                <a:tc>
                  <a:txBody>
                    <a:bodyPr/>
                    <a:lstStyle/>
                    <a:p>
                      <a:r>
                        <a:rPr lang="en-VN" sz="1900" dirty="0">
                          <a:latin typeface="Times New Roman" panose="02020603050405020304" pitchFamily="18" charset="0"/>
                          <a:cs typeface="Times New Roman" panose="02020603050405020304" pitchFamily="18" charset="0"/>
                        </a:rPr>
                        <a:t>Hành động nhỏ</a:t>
                      </a:r>
                    </a:p>
                  </a:txBody>
                  <a:tcPr marL="95058" marR="95058" marT="47529" marB="47529"/>
                </a:tc>
                <a:tc>
                  <a:txBody>
                    <a:bodyPr/>
                    <a:lstStyle/>
                    <a:p>
                      <a:r>
                        <a:rPr lang="en-VN" sz="1900" dirty="0">
                          <a:latin typeface="Times New Roman" panose="02020603050405020304" pitchFamily="18" charset="0"/>
                          <a:cs typeface="Times New Roman" panose="02020603050405020304" pitchFamily="18" charset="0"/>
                        </a:rPr>
                        <a:t>Ngủ sớm hơn 10 phút mỗi ngày, đặt báo thức để “báo ngủ”</a:t>
                      </a:r>
                    </a:p>
                  </a:txBody>
                  <a:tcPr marL="95058" marR="95058" marT="47529" marB="47529"/>
                </a:tc>
                <a:extLst>
                  <a:ext uri="{0D108BD9-81ED-4DB2-BD59-A6C34878D82A}">
                    <a16:rowId xmlns:a16="http://schemas.microsoft.com/office/drawing/2014/main" val="2930128583"/>
                  </a:ext>
                </a:extLst>
              </a:tr>
              <a:tr h="964307">
                <a:tc>
                  <a:txBody>
                    <a:bodyPr/>
                    <a:lstStyle/>
                    <a:p>
                      <a:r>
                        <a:rPr lang="en-VN" sz="1900" dirty="0">
                          <a:latin typeface="Times New Roman" panose="02020603050405020304" pitchFamily="18" charset="0"/>
                          <a:cs typeface="Times New Roman" panose="02020603050405020304" pitchFamily="18" charset="0"/>
                        </a:rPr>
                        <a:t>Phần thưởng nhỏ</a:t>
                      </a:r>
                    </a:p>
                  </a:txBody>
                  <a:tcPr marL="95058" marR="95058" marT="47529" marB="47529"/>
                </a:tc>
                <a:tc>
                  <a:txBody>
                    <a:bodyPr/>
                    <a:lstStyle/>
                    <a:p>
                      <a:r>
                        <a:rPr lang="en-VN" sz="1900" dirty="0">
                          <a:latin typeface="Times New Roman" panose="02020603050405020304" pitchFamily="18" charset="0"/>
                          <a:cs typeface="Times New Roman" panose="02020603050405020304" pitchFamily="18" charset="0"/>
                        </a:rPr>
                        <a:t>Một cốc cà phê yêu thích vào buổi sáng</a:t>
                      </a:r>
                    </a:p>
                  </a:txBody>
                  <a:tcPr marL="95058" marR="95058" marT="47529" marB="47529"/>
                </a:tc>
                <a:extLst>
                  <a:ext uri="{0D108BD9-81ED-4DB2-BD59-A6C34878D82A}">
                    <a16:rowId xmlns:a16="http://schemas.microsoft.com/office/drawing/2014/main" val="2476664133"/>
                  </a:ext>
                </a:extLst>
              </a:tr>
            </a:tbl>
          </a:graphicData>
        </a:graphic>
      </p:graphicFrame>
    </p:spTree>
    <p:extLst>
      <p:ext uri="{BB962C8B-B14F-4D97-AF65-F5344CB8AC3E}">
        <p14:creationId xmlns:p14="http://schemas.microsoft.com/office/powerpoint/2010/main" val="2646083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49EE2-2480-B56B-6D81-F938F8517BF9}"/>
              </a:ext>
            </a:extLst>
          </p:cNvPr>
          <p:cNvSpPr>
            <a:spLocks noGrp="1"/>
          </p:cNvSpPr>
          <p:nvPr>
            <p:ph type="title"/>
          </p:nvPr>
        </p:nvSpPr>
        <p:spPr/>
        <p:txBody>
          <a:bodyPr>
            <a:normAutofit/>
          </a:bodyPr>
          <a:lstStyle/>
          <a:p>
            <a:r>
              <a:rPr lang="en-VN" dirty="0"/>
              <a:t>Quá trình thực hiện Kaizen</a:t>
            </a:r>
          </a:p>
        </p:txBody>
      </p:sp>
      <p:graphicFrame>
        <p:nvGraphicFramePr>
          <p:cNvPr id="7" name="Content Placeholder 3">
            <a:extLst>
              <a:ext uri="{FF2B5EF4-FFF2-40B4-BE49-F238E27FC236}">
                <a16:creationId xmlns:a16="http://schemas.microsoft.com/office/drawing/2014/main" id="{DB45117D-33E7-7160-193C-AC31190B5ED0}"/>
              </a:ext>
            </a:extLst>
          </p:cNvPr>
          <p:cNvGraphicFramePr>
            <a:graphicFrameLocks/>
          </p:cNvGraphicFramePr>
          <p:nvPr>
            <p:extLst>
              <p:ext uri="{D42A27DB-BD31-4B8C-83A1-F6EECF244321}">
                <p14:modId xmlns:p14="http://schemas.microsoft.com/office/powerpoint/2010/main" val="710471129"/>
              </p:ext>
            </p:extLst>
          </p:nvPr>
        </p:nvGraphicFramePr>
        <p:xfrm>
          <a:off x="1071963" y="1280160"/>
          <a:ext cx="7000074" cy="5120640"/>
        </p:xfrm>
        <a:graphic>
          <a:graphicData uri="http://schemas.openxmlformats.org/drawingml/2006/table">
            <a:tbl>
              <a:tblPr firstRow="1" bandRow="1">
                <a:tableStyleId>{5C22544A-7EE6-4342-B048-85BDC9FD1C3A}</a:tableStyleId>
              </a:tblPr>
              <a:tblGrid>
                <a:gridCol w="897328">
                  <a:extLst>
                    <a:ext uri="{9D8B030D-6E8A-4147-A177-3AD203B41FA5}">
                      <a16:colId xmlns:a16="http://schemas.microsoft.com/office/drawing/2014/main" val="20000"/>
                    </a:ext>
                  </a:extLst>
                </a:gridCol>
                <a:gridCol w="6102746">
                  <a:extLst>
                    <a:ext uri="{9D8B030D-6E8A-4147-A177-3AD203B41FA5}">
                      <a16:colId xmlns:a16="http://schemas.microsoft.com/office/drawing/2014/main" val="20001"/>
                    </a:ext>
                  </a:extLst>
                </a:gridCol>
              </a:tblGrid>
              <a:tr h="246627">
                <a:tc>
                  <a:txBody>
                    <a:bodyPr/>
                    <a:lstStyle/>
                    <a:p>
                      <a:pPr algn="ctr"/>
                      <a:r>
                        <a:rPr lang="en-US" sz="1200" dirty="0" err="1">
                          <a:latin typeface="Times New Roman" panose="02020603050405020304" pitchFamily="18" charset="0"/>
                          <a:cs typeface="Times New Roman" panose="02020603050405020304" pitchFamily="18" charset="0"/>
                        </a:rPr>
                        <a:t>Ngày</a:t>
                      </a:r>
                      <a:endParaRPr lang="en-US" sz="1200" dirty="0">
                        <a:latin typeface="Times New Roman" panose="02020603050405020304" pitchFamily="18" charset="0"/>
                        <a:cs typeface="Times New Roman" panose="02020603050405020304" pitchFamily="18" charset="0"/>
                      </a:endParaRPr>
                    </a:p>
                  </a:txBody>
                  <a:tcPr marL="59394" marR="59394" marT="29697" marB="29697"/>
                </a:tc>
                <a:tc>
                  <a:txBody>
                    <a:bodyPr/>
                    <a:lstStyle/>
                    <a:p>
                      <a:pPr algn="ctr"/>
                      <a:r>
                        <a:rPr lang="en-US" sz="1200" dirty="0" err="1">
                          <a:latin typeface="Times New Roman" panose="02020603050405020304" pitchFamily="18" charset="0"/>
                          <a:cs typeface="Times New Roman" panose="02020603050405020304" pitchFamily="18" charset="0"/>
                        </a:rPr>
                        <a:t>Hành</a:t>
                      </a:r>
                      <a:r>
                        <a:rPr lang="en-US" sz="1200" baseline="0" dirty="0">
                          <a:latin typeface="Times New Roman" panose="02020603050405020304" pitchFamily="18" charset="0"/>
                          <a:cs typeface="Times New Roman" panose="02020603050405020304" pitchFamily="18" charset="0"/>
                        </a:rPr>
                        <a:t> </a:t>
                      </a:r>
                      <a:r>
                        <a:rPr lang="en-US" sz="1200" baseline="0" dirty="0" err="1">
                          <a:latin typeface="Times New Roman" panose="02020603050405020304" pitchFamily="18" charset="0"/>
                          <a:cs typeface="Times New Roman" panose="02020603050405020304" pitchFamily="18" charset="0"/>
                        </a:rPr>
                        <a:t>động</a:t>
                      </a:r>
                      <a:endParaRPr lang="en-US" sz="1200" dirty="0">
                        <a:latin typeface="Times New Roman" panose="02020603050405020304" pitchFamily="18" charset="0"/>
                        <a:cs typeface="Times New Roman" panose="02020603050405020304" pitchFamily="18" charset="0"/>
                      </a:endParaRPr>
                    </a:p>
                  </a:txBody>
                  <a:tcPr marL="59394" marR="59394" marT="29697" marB="29697"/>
                </a:tc>
                <a:extLst>
                  <a:ext uri="{0D108BD9-81ED-4DB2-BD59-A6C34878D82A}">
                    <a16:rowId xmlns:a16="http://schemas.microsoft.com/office/drawing/2014/main" val="10000"/>
                  </a:ext>
                </a:extLst>
              </a:tr>
              <a:tr h="425975">
                <a:tc>
                  <a:txBody>
                    <a:bodyPr/>
                    <a:lstStyle/>
                    <a:p>
                      <a:pPr algn="ctr"/>
                      <a:r>
                        <a:rPr lang="en-US" sz="1200" dirty="0">
                          <a:latin typeface="Times New Roman" panose="02020603050405020304" pitchFamily="18" charset="0"/>
                          <a:cs typeface="Times New Roman" panose="02020603050405020304" pitchFamily="18" charset="0"/>
                        </a:rPr>
                        <a:t>1</a:t>
                      </a:r>
                    </a:p>
                  </a:txBody>
                  <a:tcPr marL="59394" marR="59394" marT="29697" marB="29697"/>
                </a:tc>
                <a:tc>
                  <a:txBody>
                    <a:bodyPr/>
                    <a:lstStyle/>
                    <a:p>
                      <a:r>
                        <a:rPr lang="vi-VN" sz="1200" b="0" i="0" u="none" strike="noStrike" kern="1200" dirty="0">
                          <a:solidFill>
                            <a:schemeClr val="dk1"/>
                          </a:solidFill>
                          <a:effectLst/>
                          <a:latin typeface="Times New Roman" panose="02020603050405020304" pitchFamily="18" charset="0"/>
                          <a:ea typeface="+mn-ea"/>
                          <a:cs typeface="Times New Roman" panose="02020603050405020304" pitchFamily="18" charset="0"/>
                        </a:rPr>
                        <a:t>Thời gian dậy 6h05. Tôi cảm thấy khá khó khăn khi buộc phải dậy sớm hơn so với thói quen trước đó. Tuy nhiên, tôi tự tin và quyết tâm để bắt đầu thực hiện mục tiêu của mình.</a:t>
                      </a:r>
                    </a:p>
                  </a:txBody>
                  <a:tcPr marL="59394" marR="59394" marT="29697" marB="29697"/>
                </a:tc>
                <a:extLst>
                  <a:ext uri="{0D108BD9-81ED-4DB2-BD59-A6C34878D82A}">
                    <a16:rowId xmlns:a16="http://schemas.microsoft.com/office/drawing/2014/main" val="10001"/>
                  </a:ext>
                </a:extLst>
              </a:tr>
              <a:tr h="425975">
                <a:tc>
                  <a:txBody>
                    <a:bodyPr/>
                    <a:lstStyle/>
                    <a:p>
                      <a:pPr algn="ctr"/>
                      <a:r>
                        <a:rPr lang="en-US" sz="1200" dirty="0">
                          <a:latin typeface="Times New Roman" panose="02020603050405020304" pitchFamily="18" charset="0"/>
                          <a:cs typeface="Times New Roman" panose="02020603050405020304" pitchFamily="18" charset="0"/>
                        </a:rPr>
                        <a:t>2</a:t>
                      </a:r>
                    </a:p>
                  </a:txBody>
                  <a:tcPr marL="59394" marR="59394" marT="29697" marB="29697"/>
                </a:tc>
                <a:tc>
                  <a:txBody>
                    <a:bodyPr/>
                    <a:lstStyle/>
                    <a:p>
                      <a:r>
                        <a:rPr lang="en-US" sz="1200" dirty="0" err="1">
                          <a:latin typeface="Times New Roman" panose="02020603050405020304" pitchFamily="18" charset="0"/>
                          <a:cs typeface="Times New Roman" panose="02020603050405020304" pitchFamily="18" charset="0"/>
                          <a:sym typeface="+mn-ea"/>
                        </a:rPr>
                        <a:t>Thời</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gian</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dậy</a:t>
                      </a:r>
                      <a:r>
                        <a:rPr lang="en-US" sz="1200" dirty="0">
                          <a:latin typeface="Times New Roman" panose="02020603050405020304" pitchFamily="18" charset="0"/>
                          <a:cs typeface="Times New Roman" panose="02020603050405020304" pitchFamily="18" charset="0"/>
                          <a:sym typeface="+mn-ea"/>
                        </a:rPr>
                        <a:t> 6h03. </a:t>
                      </a:r>
                      <a:r>
                        <a:rPr lang="en-US" sz="1200" dirty="0" err="1">
                          <a:latin typeface="Times New Roman" panose="02020603050405020304" pitchFamily="18" charset="0"/>
                          <a:cs typeface="Times New Roman" panose="02020603050405020304" pitchFamily="18" charset="0"/>
                          <a:sym typeface="+mn-ea"/>
                        </a:rPr>
                        <a:t>Tôi</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vẫn</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cảm</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thấy</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khá</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mệt</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mỏi</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và</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buồn</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ngủ</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vào</a:t>
                      </a:r>
                      <a:r>
                        <a:rPr lang="en-US" sz="1200" dirty="0">
                          <a:latin typeface="Times New Roman" panose="02020603050405020304" pitchFamily="18" charset="0"/>
                          <a:cs typeface="Times New Roman" panose="02020603050405020304" pitchFamily="18" charset="0"/>
                          <a:sym typeface="+mn-ea"/>
                        </a:rPr>
                        <a:t> ban </a:t>
                      </a:r>
                      <a:r>
                        <a:rPr lang="en-US" sz="1200" dirty="0" err="1">
                          <a:latin typeface="Times New Roman" panose="02020603050405020304" pitchFamily="18" charset="0"/>
                          <a:cs typeface="Times New Roman" panose="02020603050405020304" pitchFamily="18" charset="0"/>
                          <a:sym typeface="+mn-ea"/>
                        </a:rPr>
                        <a:t>đêm</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Tuy</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nhiên</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tôi</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cảm</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thấy</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hạnh</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phúc</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khi</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nhìn</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thấy</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sự</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tiến</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triển</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của</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mình</a:t>
                      </a:r>
                      <a:r>
                        <a:rPr lang="en-US" sz="1200" dirty="0">
                          <a:latin typeface="Times New Roman" panose="02020603050405020304" pitchFamily="18" charset="0"/>
                          <a:cs typeface="Times New Roman" panose="02020603050405020304" pitchFamily="18" charset="0"/>
                          <a:sym typeface="+mn-ea"/>
                        </a:rPr>
                        <a:t>.</a:t>
                      </a:r>
                    </a:p>
                  </a:txBody>
                  <a:tcPr marL="59394" marR="59394" marT="29697" marB="29697"/>
                </a:tc>
                <a:extLst>
                  <a:ext uri="{0D108BD9-81ED-4DB2-BD59-A6C34878D82A}">
                    <a16:rowId xmlns:a16="http://schemas.microsoft.com/office/drawing/2014/main" val="10002"/>
                  </a:ext>
                </a:extLst>
              </a:tr>
              <a:tr h="425975">
                <a:tc>
                  <a:txBody>
                    <a:bodyPr/>
                    <a:lstStyle/>
                    <a:p>
                      <a:pPr algn="ctr"/>
                      <a:r>
                        <a:rPr lang="en-US" sz="1200" dirty="0">
                          <a:latin typeface="Times New Roman" panose="02020603050405020304" pitchFamily="18" charset="0"/>
                          <a:cs typeface="Times New Roman" panose="02020603050405020304" pitchFamily="18" charset="0"/>
                        </a:rPr>
                        <a:t>3</a:t>
                      </a:r>
                    </a:p>
                  </a:txBody>
                  <a:tcPr marL="59394" marR="59394" marT="29697" marB="29697"/>
                </a:tc>
                <a:tc>
                  <a:txBody>
                    <a:bodyPr/>
                    <a:lstStyle/>
                    <a:p>
                      <a:r>
                        <a:rPr lang="vi-VN" sz="1200" dirty="0">
                          <a:latin typeface="Times New Roman" panose="02020603050405020304" pitchFamily="18" charset="0"/>
                          <a:cs typeface="Times New Roman" panose="02020603050405020304" pitchFamily="18" charset="0"/>
                          <a:sym typeface="+mn-ea"/>
                        </a:rPr>
                        <a:t>Thời gian tôi dậy là 6h00. Tôi bắt đầu thích nghi hơn với thói quen mới của mình và cảm thấy khỏe mạnh hơn khi bắt đầu ngày mới.</a:t>
                      </a:r>
                      <a:endParaRPr lang="en-US" sz="1200" dirty="0">
                        <a:latin typeface="Times New Roman" panose="02020603050405020304" pitchFamily="18" charset="0"/>
                        <a:cs typeface="Times New Roman" panose="02020603050405020304" pitchFamily="18" charset="0"/>
                      </a:endParaRPr>
                    </a:p>
                  </a:txBody>
                  <a:tcPr marL="59394" marR="59394" marT="29697" marB="29697"/>
                </a:tc>
                <a:extLst>
                  <a:ext uri="{0D108BD9-81ED-4DB2-BD59-A6C34878D82A}">
                    <a16:rowId xmlns:a16="http://schemas.microsoft.com/office/drawing/2014/main" val="10003"/>
                  </a:ext>
                </a:extLst>
              </a:tr>
              <a:tr h="425975">
                <a:tc>
                  <a:txBody>
                    <a:bodyPr/>
                    <a:lstStyle/>
                    <a:p>
                      <a:pPr algn="ctr"/>
                      <a:r>
                        <a:rPr lang="en-US" sz="1200" dirty="0">
                          <a:latin typeface="Times New Roman" panose="02020603050405020304" pitchFamily="18" charset="0"/>
                          <a:cs typeface="Times New Roman" panose="02020603050405020304" pitchFamily="18" charset="0"/>
                        </a:rPr>
                        <a:t>4</a:t>
                      </a:r>
                    </a:p>
                  </a:txBody>
                  <a:tcPr marL="59394" marR="59394" marT="29697" marB="29697"/>
                </a:tc>
                <a:tc>
                  <a:txBody>
                    <a:bodyPr/>
                    <a:lstStyle/>
                    <a:p>
                      <a:r>
                        <a:rPr lang="vi-VN" sz="1200" dirty="0">
                          <a:latin typeface="Times New Roman" panose="02020603050405020304" pitchFamily="18" charset="0"/>
                          <a:cs typeface="Times New Roman" panose="02020603050405020304" pitchFamily="18" charset="0"/>
                          <a:sym typeface="+mn-ea"/>
                        </a:rPr>
                        <a:t>Thời gian tôi dậy là 5h57. Tôi cảm thấy đã quen với thói quen mới của mình và có nhiều thời gian hơn để chuẩn bị cho ngày mới.</a:t>
                      </a:r>
                    </a:p>
                  </a:txBody>
                  <a:tcPr marL="59394" marR="59394" marT="29697" marB="29697"/>
                </a:tc>
                <a:extLst>
                  <a:ext uri="{0D108BD9-81ED-4DB2-BD59-A6C34878D82A}">
                    <a16:rowId xmlns:a16="http://schemas.microsoft.com/office/drawing/2014/main" val="10004"/>
                  </a:ext>
                </a:extLst>
              </a:tr>
              <a:tr h="425975">
                <a:tc>
                  <a:txBody>
                    <a:bodyPr/>
                    <a:lstStyle/>
                    <a:p>
                      <a:pPr algn="ctr"/>
                      <a:r>
                        <a:rPr lang="en-US" sz="1200" dirty="0">
                          <a:latin typeface="Times New Roman" panose="02020603050405020304" pitchFamily="18" charset="0"/>
                          <a:cs typeface="Times New Roman" panose="02020603050405020304" pitchFamily="18" charset="0"/>
                        </a:rPr>
                        <a:t>5</a:t>
                      </a:r>
                    </a:p>
                  </a:txBody>
                  <a:tcPr marL="59394" marR="59394" marT="29697" marB="29697"/>
                </a:tc>
                <a:tc>
                  <a:txBody>
                    <a:bodyPr/>
                    <a:lstStyle/>
                    <a:p>
                      <a:r>
                        <a:rPr lang="vi-VN" sz="1200" dirty="0">
                          <a:latin typeface="Times New Roman" panose="02020603050405020304" pitchFamily="18" charset="0"/>
                          <a:cs typeface="Times New Roman" panose="02020603050405020304" pitchFamily="18" charset="0"/>
                          <a:sym typeface="+mn-ea"/>
                        </a:rPr>
                        <a:t>Thời gian tôi dậy là 5h55. Tôi bắt đầu cảm thấy tinh thần sảng khoái và có nhiều động lực hơn để tiếp tục thực hiện mục tiêu của mình.</a:t>
                      </a:r>
                    </a:p>
                  </a:txBody>
                  <a:tcPr marL="59394" marR="59394" marT="29697" marB="29697"/>
                </a:tc>
                <a:extLst>
                  <a:ext uri="{0D108BD9-81ED-4DB2-BD59-A6C34878D82A}">
                    <a16:rowId xmlns:a16="http://schemas.microsoft.com/office/drawing/2014/main" val="10005"/>
                  </a:ext>
                </a:extLst>
              </a:tr>
              <a:tr h="425975">
                <a:tc>
                  <a:txBody>
                    <a:bodyPr/>
                    <a:lstStyle/>
                    <a:p>
                      <a:pPr algn="ctr"/>
                      <a:r>
                        <a:rPr lang="en-US" sz="1200" dirty="0">
                          <a:latin typeface="Times New Roman" panose="02020603050405020304" pitchFamily="18" charset="0"/>
                          <a:cs typeface="Times New Roman" panose="02020603050405020304" pitchFamily="18" charset="0"/>
                        </a:rPr>
                        <a:t>6</a:t>
                      </a:r>
                    </a:p>
                  </a:txBody>
                  <a:tcPr marL="59394" marR="59394" marT="29697" marB="29697"/>
                </a:tc>
                <a:tc>
                  <a:txBody>
                    <a:bodyPr/>
                    <a:lstStyle/>
                    <a:p>
                      <a:r>
                        <a:rPr lang="vi-VN" sz="1200" dirty="0">
                          <a:latin typeface="Times New Roman" panose="02020603050405020304" pitchFamily="18" charset="0"/>
                          <a:cs typeface="Times New Roman" panose="02020603050405020304" pitchFamily="18" charset="0"/>
                          <a:sym typeface="+mn-ea"/>
                        </a:rPr>
                        <a:t>Thời gian tôi dậy là 5h52. Tôi cảm thấy rất hạnh phúc khi có thời gian sớm hơn để tập luyện và thư giãn trước khi bắt đầu ngày mới.</a:t>
                      </a:r>
                    </a:p>
                  </a:txBody>
                  <a:tcPr marL="59394" marR="59394" marT="29697" marB="29697"/>
                </a:tc>
                <a:extLst>
                  <a:ext uri="{0D108BD9-81ED-4DB2-BD59-A6C34878D82A}">
                    <a16:rowId xmlns:a16="http://schemas.microsoft.com/office/drawing/2014/main" val="10006"/>
                  </a:ext>
                </a:extLst>
              </a:tr>
              <a:tr h="425975">
                <a:tc>
                  <a:txBody>
                    <a:bodyPr/>
                    <a:lstStyle/>
                    <a:p>
                      <a:pPr algn="ctr"/>
                      <a:r>
                        <a:rPr lang="en-US" sz="1200" dirty="0">
                          <a:latin typeface="Times New Roman" panose="02020603050405020304" pitchFamily="18" charset="0"/>
                          <a:cs typeface="Times New Roman" panose="02020603050405020304" pitchFamily="18" charset="0"/>
                        </a:rPr>
                        <a:t>7</a:t>
                      </a:r>
                    </a:p>
                  </a:txBody>
                  <a:tcPr marL="59394" marR="59394" marT="29697" marB="29697"/>
                </a:tc>
                <a:tc>
                  <a:txBody>
                    <a:bodyPr/>
                    <a:lstStyle/>
                    <a:p>
                      <a:r>
                        <a:rPr lang="vi-VN" sz="1200" dirty="0">
                          <a:latin typeface="Times New Roman" panose="02020603050405020304" pitchFamily="18" charset="0"/>
                          <a:cs typeface="Times New Roman" panose="02020603050405020304" pitchFamily="18" charset="0"/>
                          <a:sym typeface="+mn-ea"/>
                        </a:rPr>
                        <a:t>Thời gian tôi dậy là 5h50. Tôi cảm thấy tự tin hơn với việc có nhiều thời gian hơn để sắp xếp công việc và nghỉ ngơi.</a:t>
                      </a:r>
                    </a:p>
                  </a:txBody>
                  <a:tcPr marL="59394" marR="59394" marT="29697" marB="29697"/>
                </a:tc>
                <a:extLst>
                  <a:ext uri="{0D108BD9-81ED-4DB2-BD59-A6C34878D82A}">
                    <a16:rowId xmlns:a16="http://schemas.microsoft.com/office/drawing/2014/main" val="10007"/>
                  </a:ext>
                </a:extLst>
              </a:tr>
              <a:tr h="773416">
                <a:tc gridSpan="2">
                  <a:txBody>
                    <a:bodyPr/>
                    <a:lstStyle/>
                    <a:p>
                      <a:pPr marL="171450" marR="0" indent="-171450" algn="l" defTabSz="914400" rtl="0" eaLnBrk="1" fontAlgn="auto" latinLnBrk="0" hangingPunct="1">
                        <a:lnSpc>
                          <a:spcPct val="100000"/>
                        </a:lnSpc>
                        <a:spcBef>
                          <a:spcPts val="0"/>
                        </a:spcBef>
                        <a:spcAft>
                          <a:spcPts val="0"/>
                        </a:spcAft>
                        <a:buClrTx/>
                        <a:buSzTx/>
                        <a:buFont typeface="Wingdings" pitchFamily="2" charset="2"/>
                        <a:buChar char="è"/>
                        <a:tabLst/>
                        <a:defRPr/>
                      </a:pPr>
                      <a:r>
                        <a:rPr lang="en-US" sz="1200" dirty="0">
                          <a:solidFill>
                            <a:schemeClr val="accent5"/>
                          </a:solidFill>
                          <a:latin typeface="Times New Roman" panose="02020603050405020304" pitchFamily="18" charset="0"/>
                          <a:cs typeface="Times New Roman" panose="02020603050405020304" pitchFamily="18" charset="0"/>
                          <a:sym typeface="Wingdings" panose="05000000000000000000" pitchFamily="2" charset="2"/>
                        </a:rPr>
                        <a:t>KẾT</a:t>
                      </a:r>
                      <a:r>
                        <a:rPr lang="en-US" sz="1200" baseline="0" dirty="0">
                          <a:solidFill>
                            <a:schemeClr val="accent5"/>
                          </a:solidFill>
                          <a:latin typeface="Times New Roman" panose="02020603050405020304" pitchFamily="18" charset="0"/>
                          <a:cs typeface="Times New Roman" panose="02020603050405020304" pitchFamily="18" charset="0"/>
                          <a:sym typeface="Wingdings" panose="05000000000000000000" pitchFamily="2" charset="2"/>
                        </a:rPr>
                        <a:t> QUẢ ĐẠT ĐƯỢC SAU 1 TUẦN:  </a:t>
                      </a:r>
                      <a:r>
                        <a:rPr lang="vi-VN" sz="1200" dirty="0">
                          <a:solidFill>
                            <a:schemeClr val="accent5"/>
                          </a:solidFill>
                          <a:latin typeface="Times New Roman" panose="02020603050405020304" pitchFamily="18" charset="0"/>
                          <a:cs typeface="Times New Roman" panose="02020603050405020304" pitchFamily="18" charset="0"/>
                          <a:sym typeface="+mn-ea"/>
                        </a:rPr>
                        <a:t>Sau một tuần thực hiện kaizen dậy sớm 5 phút mỗi ngày, tôi cảm thấy khỏe mạnh hơn và có nhiều thời gian hơn để sắp xếp công việc và nghỉ ngơi. Sự đổi mới nhỏ này đã giúp tôi bắt đầu ngày mới với năng lượng tích cực và tinh thần sảng khoái hơn.</a:t>
                      </a:r>
                    </a:p>
                  </a:txBody>
                  <a:tcPr marL="87590" marR="87590" marT="43795" marB="43795"/>
                </a:tc>
                <a:tc hMerge="1">
                  <a:txBody>
                    <a:bodyPr/>
                    <a:lstStyle/>
                    <a:p>
                      <a:endParaRPr lang="en-VN"/>
                    </a:p>
                  </a:txBody>
                  <a:tcPr/>
                </a:tc>
                <a:extLst>
                  <a:ext uri="{0D108BD9-81ED-4DB2-BD59-A6C34878D82A}">
                    <a16:rowId xmlns:a16="http://schemas.microsoft.com/office/drawing/2014/main" val="10008"/>
                  </a:ext>
                </a:extLst>
              </a:tr>
              <a:tr h="1118772">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5"/>
                          </a:solidFill>
                          <a:latin typeface="Times New Roman" panose="02020603050405020304" pitchFamily="18" charset="0"/>
                          <a:cs typeface="Times New Roman" panose="02020603050405020304" pitchFamily="18" charset="0"/>
                          <a:sym typeface="Wingdings" panose="05000000000000000000" pitchFamily="2" charset="2"/>
                        </a:rPr>
                        <a:t> PHẦN THƯỞNG NHỎ: </a:t>
                      </a:r>
                      <a:r>
                        <a:rPr lang="vi-VN" sz="1200" dirty="0">
                          <a:solidFill>
                            <a:schemeClr val="accent5"/>
                          </a:solidFill>
                          <a:latin typeface="Times New Roman" panose="02020603050405020304" pitchFamily="18" charset="0"/>
                          <a:cs typeface="Times New Roman" panose="02020603050405020304" pitchFamily="18" charset="0"/>
                          <a:sym typeface="Wingdings" panose="05000000000000000000" pitchFamily="2" charset="2"/>
                        </a:rPr>
                        <a:t>Phần thưởng nhỏ của tôi là được thưởng thức một cốc cà phê thơm ngon mỗi buổi sáng. Đây là một động lực nhỏ nhưng rất hiệu quả để giúp tôi bắt đầu ngày mới với năng lượng và động lực đầy đủ.</a:t>
                      </a:r>
                      <a:endParaRPr lang="en-US" sz="1200" dirty="0">
                        <a:solidFill>
                          <a:schemeClr val="accent5"/>
                        </a:solidFill>
                        <a:latin typeface="Times New Roman" panose="02020603050405020304" pitchFamily="18" charset="0"/>
                        <a:cs typeface="Times New Roman" panose="02020603050405020304" pitchFamily="18" charset="0"/>
                      </a:endParaRPr>
                    </a:p>
                  </a:txBody>
                  <a:tcPr marL="87590" marR="87590" marT="43795" marB="43795"/>
                </a:tc>
                <a:tc hMerge="1">
                  <a:txBody>
                    <a:bodyPr/>
                    <a:lstStyle/>
                    <a:p>
                      <a:endParaRPr lang="en-VN"/>
                    </a:p>
                  </a:txBody>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21369352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49EE2-2480-B56B-6D81-F938F8517BF9}"/>
              </a:ext>
            </a:extLst>
          </p:cNvPr>
          <p:cNvSpPr>
            <a:spLocks noGrp="1"/>
          </p:cNvSpPr>
          <p:nvPr>
            <p:ph type="title"/>
          </p:nvPr>
        </p:nvSpPr>
        <p:spPr/>
        <p:txBody>
          <a:bodyPr>
            <a:normAutofit/>
          </a:bodyPr>
          <a:lstStyle/>
          <a:p>
            <a:r>
              <a:rPr lang="en-VN" dirty="0"/>
              <a:t>Quá trình thực hiện Kaizen</a:t>
            </a:r>
          </a:p>
        </p:txBody>
      </p:sp>
      <p:graphicFrame>
        <p:nvGraphicFramePr>
          <p:cNvPr id="7" name="Content Placeholder 3">
            <a:extLst>
              <a:ext uri="{FF2B5EF4-FFF2-40B4-BE49-F238E27FC236}">
                <a16:creationId xmlns:a16="http://schemas.microsoft.com/office/drawing/2014/main" id="{DB45117D-33E7-7160-193C-AC31190B5ED0}"/>
              </a:ext>
            </a:extLst>
          </p:cNvPr>
          <p:cNvGraphicFramePr>
            <a:graphicFrameLocks/>
          </p:cNvGraphicFramePr>
          <p:nvPr>
            <p:extLst>
              <p:ext uri="{D42A27DB-BD31-4B8C-83A1-F6EECF244321}">
                <p14:modId xmlns:p14="http://schemas.microsoft.com/office/powerpoint/2010/main" val="1750721580"/>
              </p:ext>
            </p:extLst>
          </p:nvPr>
        </p:nvGraphicFramePr>
        <p:xfrm>
          <a:off x="1071963" y="1280161"/>
          <a:ext cx="7000074" cy="5218847"/>
        </p:xfrm>
        <a:graphic>
          <a:graphicData uri="http://schemas.openxmlformats.org/drawingml/2006/table">
            <a:tbl>
              <a:tblPr firstRow="1" bandRow="1">
                <a:tableStyleId>{5C22544A-7EE6-4342-B048-85BDC9FD1C3A}</a:tableStyleId>
              </a:tblPr>
              <a:tblGrid>
                <a:gridCol w="897328">
                  <a:extLst>
                    <a:ext uri="{9D8B030D-6E8A-4147-A177-3AD203B41FA5}">
                      <a16:colId xmlns:a16="http://schemas.microsoft.com/office/drawing/2014/main" val="20000"/>
                    </a:ext>
                  </a:extLst>
                </a:gridCol>
                <a:gridCol w="6102746">
                  <a:extLst>
                    <a:ext uri="{9D8B030D-6E8A-4147-A177-3AD203B41FA5}">
                      <a16:colId xmlns:a16="http://schemas.microsoft.com/office/drawing/2014/main" val="20001"/>
                    </a:ext>
                  </a:extLst>
                </a:gridCol>
              </a:tblGrid>
              <a:tr h="221919">
                <a:tc>
                  <a:txBody>
                    <a:bodyPr/>
                    <a:lstStyle/>
                    <a:p>
                      <a:pPr algn="ctr"/>
                      <a:r>
                        <a:rPr lang="en-US" sz="1200" dirty="0" err="1">
                          <a:latin typeface="Times New Roman" panose="02020603050405020304" pitchFamily="18" charset="0"/>
                          <a:cs typeface="Times New Roman" panose="02020603050405020304" pitchFamily="18" charset="0"/>
                        </a:rPr>
                        <a:t>Ngày</a:t>
                      </a:r>
                      <a:endParaRPr lang="en-US" sz="1200" dirty="0">
                        <a:latin typeface="Times New Roman" panose="02020603050405020304" pitchFamily="18" charset="0"/>
                        <a:cs typeface="Times New Roman" panose="02020603050405020304" pitchFamily="18" charset="0"/>
                      </a:endParaRPr>
                    </a:p>
                  </a:txBody>
                  <a:tcPr marL="59394" marR="59394" marT="29697" marB="29697"/>
                </a:tc>
                <a:tc>
                  <a:txBody>
                    <a:bodyPr/>
                    <a:lstStyle/>
                    <a:p>
                      <a:pPr algn="ctr"/>
                      <a:r>
                        <a:rPr lang="en-US" sz="1200" dirty="0" err="1">
                          <a:latin typeface="Times New Roman" panose="02020603050405020304" pitchFamily="18" charset="0"/>
                          <a:cs typeface="Times New Roman" panose="02020603050405020304" pitchFamily="18" charset="0"/>
                        </a:rPr>
                        <a:t>Hành</a:t>
                      </a:r>
                      <a:r>
                        <a:rPr lang="en-US" sz="1200" baseline="0" dirty="0">
                          <a:latin typeface="Times New Roman" panose="02020603050405020304" pitchFamily="18" charset="0"/>
                          <a:cs typeface="Times New Roman" panose="02020603050405020304" pitchFamily="18" charset="0"/>
                        </a:rPr>
                        <a:t> </a:t>
                      </a:r>
                      <a:r>
                        <a:rPr lang="en-US" sz="1200" baseline="0" dirty="0" err="1">
                          <a:latin typeface="Times New Roman" panose="02020603050405020304" pitchFamily="18" charset="0"/>
                          <a:cs typeface="Times New Roman" panose="02020603050405020304" pitchFamily="18" charset="0"/>
                        </a:rPr>
                        <a:t>động</a:t>
                      </a:r>
                      <a:endParaRPr lang="en-US" sz="1200" dirty="0">
                        <a:latin typeface="Times New Roman" panose="02020603050405020304" pitchFamily="18" charset="0"/>
                        <a:cs typeface="Times New Roman" panose="02020603050405020304" pitchFamily="18" charset="0"/>
                      </a:endParaRPr>
                    </a:p>
                  </a:txBody>
                  <a:tcPr marL="59394" marR="59394" marT="29697" marB="29697"/>
                </a:tc>
                <a:extLst>
                  <a:ext uri="{0D108BD9-81ED-4DB2-BD59-A6C34878D82A}">
                    <a16:rowId xmlns:a16="http://schemas.microsoft.com/office/drawing/2014/main" val="10000"/>
                  </a:ext>
                </a:extLst>
              </a:tr>
              <a:tr h="389434">
                <a:tc>
                  <a:txBody>
                    <a:bodyPr/>
                    <a:lstStyle/>
                    <a:p>
                      <a:pPr algn="ctr"/>
                      <a:r>
                        <a:rPr lang="en-US" sz="1200" dirty="0">
                          <a:latin typeface="Times New Roman" panose="02020603050405020304" pitchFamily="18" charset="0"/>
                          <a:cs typeface="Times New Roman" panose="02020603050405020304" pitchFamily="18" charset="0"/>
                        </a:rPr>
                        <a:t>8</a:t>
                      </a:r>
                    </a:p>
                  </a:txBody>
                  <a:tcPr marL="59394" marR="59394" marT="29697" marB="29697"/>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vi-VN" sz="1200" b="0" i="0" u="none" strike="noStrike" kern="1200" dirty="0">
                          <a:solidFill>
                            <a:schemeClr val="dk1"/>
                          </a:solidFill>
                          <a:effectLst/>
                          <a:latin typeface="Times New Roman" panose="02020603050405020304" pitchFamily="18" charset="0"/>
                          <a:ea typeface="+mn-ea"/>
                          <a:cs typeface="Times New Roman" panose="02020603050405020304" pitchFamily="18" charset="0"/>
                        </a:rPr>
                        <a:t>Thời gian tôi dậy là 5h42. Tôi cảm thấy tập trung hơn và có thể hoàn thành nhiều công việc hơn trong ngày.</a:t>
                      </a:r>
                    </a:p>
                  </a:txBody>
                  <a:tcPr marL="59394" marR="59394" marT="29697" marB="29697"/>
                </a:tc>
                <a:extLst>
                  <a:ext uri="{0D108BD9-81ED-4DB2-BD59-A6C34878D82A}">
                    <a16:rowId xmlns:a16="http://schemas.microsoft.com/office/drawing/2014/main" val="10001"/>
                  </a:ext>
                </a:extLst>
              </a:tr>
              <a:tr h="389434">
                <a:tc>
                  <a:txBody>
                    <a:bodyPr/>
                    <a:lstStyle/>
                    <a:p>
                      <a:pPr algn="ctr"/>
                      <a:r>
                        <a:rPr lang="en-US" sz="1200" dirty="0">
                          <a:latin typeface="Times New Roman" panose="02020603050405020304" pitchFamily="18" charset="0"/>
                          <a:cs typeface="Times New Roman" panose="02020603050405020304" pitchFamily="18" charset="0"/>
                        </a:rPr>
                        <a:t>9</a:t>
                      </a:r>
                    </a:p>
                  </a:txBody>
                  <a:tcPr marL="59394" marR="59394" marT="29697" marB="29697"/>
                </a:tc>
                <a:tc>
                  <a:txBody>
                    <a:bodyPr/>
                    <a:lstStyle/>
                    <a:p>
                      <a:r>
                        <a:rPr lang="vi-VN" sz="1200" dirty="0">
                          <a:latin typeface="Times New Roman" panose="02020603050405020304" pitchFamily="18" charset="0"/>
                          <a:cs typeface="Times New Roman" panose="02020603050405020304" pitchFamily="18" charset="0"/>
                          <a:sym typeface="+mn-ea"/>
                        </a:rPr>
                        <a:t>Thời gian tôi dậy là 5h37. Tôi cảm thấy năng lượng và sự tập trung của mình tốt hơn sau khi thực hiện thói quen mới này trong một tuần.</a:t>
                      </a:r>
                      <a:endParaRPr lang="en-US" sz="1200" dirty="0">
                        <a:latin typeface="Times New Roman" panose="02020603050405020304" pitchFamily="18" charset="0"/>
                        <a:cs typeface="Times New Roman" panose="02020603050405020304" pitchFamily="18" charset="0"/>
                        <a:sym typeface="+mn-ea"/>
                      </a:endParaRPr>
                    </a:p>
                  </a:txBody>
                  <a:tcPr marL="59394" marR="59394" marT="29697" marB="29697"/>
                </a:tc>
                <a:extLst>
                  <a:ext uri="{0D108BD9-81ED-4DB2-BD59-A6C34878D82A}">
                    <a16:rowId xmlns:a16="http://schemas.microsoft.com/office/drawing/2014/main" val="10002"/>
                  </a:ext>
                </a:extLst>
              </a:tr>
              <a:tr h="389434">
                <a:tc>
                  <a:txBody>
                    <a:bodyPr/>
                    <a:lstStyle/>
                    <a:p>
                      <a:pPr algn="ctr"/>
                      <a:r>
                        <a:rPr lang="en-US" sz="1200" dirty="0">
                          <a:latin typeface="Times New Roman" panose="02020603050405020304" pitchFamily="18" charset="0"/>
                          <a:cs typeface="Times New Roman" panose="02020603050405020304" pitchFamily="18" charset="0"/>
                        </a:rPr>
                        <a:t>10</a:t>
                      </a:r>
                    </a:p>
                  </a:txBody>
                  <a:tcPr marL="59394" marR="59394" marT="29697" marB="29697"/>
                </a:tc>
                <a:tc>
                  <a:txBody>
                    <a:bodyPr/>
                    <a:lstStyle/>
                    <a:p>
                      <a:r>
                        <a:rPr lang="vi-VN" sz="1200" dirty="0">
                          <a:latin typeface="Times New Roman" panose="02020603050405020304" pitchFamily="18" charset="0"/>
                          <a:cs typeface="Times New Roman" panose="02020603050405020304" pitchFamily="18" charset="0"/>
                          <a:sym typeface="+mn-ea"/>
                        </a:rPr>
                        <a:t>Thời gian tôi dậy là 5h30. Tôi đã bắt đầu cảm thấy thói quen mới này trở thành một phần của cuộc sống hàng ngày của mình.</a:t>
                      </a:r>
                      <a:endParaRPr lang="en-US" sz="1200" dirty="0">
                        <a:latin typeface="Times New Roman" panose="02020603050405020304" pitchFamily="18" charset="0"/>
                        <a:cs typeface="Times New Roman" panose="02020603050405020304" pitchFamily="18" charset="0"/>
                      </a:endParaRPr>
                    </a:p>
                  </a:txBody>
                  <a:tcPr marL="59394" marR="59394" marT="29697" marB="29697"/>
                </a:tc>
                <a:extLst>
                  <a:ext uri="{0D108BD9-81ED-4DB2-BD59-A6C34878D82A}">
                    <a16:rowId xmlns:a16="http://schemas.microsoft.com/office/drawing/2014/main" val="10003"/>
                  </a:ext>
                </a:extLst>
              </a:tr>
              <a:tr h="389434">
                <a:tc>
                  <a:txBody>
                    <a:bodyPr/>
                    <a:lstStyle/>
                    <a:p>
                      <a:pPr algn="ctr"/>
                      <a:r>
                        <a:rPr lang="en-US" sz="1200" dirty="0">
                          <a:latin typeface="Times New Roman" panose="02020603050405020304" pitchFamily="18" charset="0"/>
                          <a:cs typeface="Times New Roman" panose="02020603050405020304" pitchFamily="18" charset="0"/>
                        </a:rPr>
                        <a:t>11</a:t>
                      </a:r>
                    </a:p>
                  </a:txBody>
                  <a:tcPr marL="59394" marR="59394" marT="29697" marB="29697"/>
                </a:tc>
                <a:tc>
                  <a:txBody>
                    <a:bodyPr/>
                    <a:lstStyle/>
                    <a:p>
                      <a:r>
                        <a:rPr lang="vi-VN" sz="1200" dirty="0">
                          <a:latin typeface="Times New Roman" panose="02020603050405020304" pitchFamily="18" charset="0"/>
                          <a:cs typeface="Times New Roman" panose="02020603050405020304" pitchFamily="18" charset="0"/>
                          <a:sym typeface="+mn-ea"/>
                        </a:rPr>
                        <a:t>Thời gian tôi dậy là 5h32. Tôi cảm thấy có thể sắp xếp công việc và thời gian của mình tốt hơn với thời gian dậy sớm hơn.</a:t>
                      </a:r>
                    </a:p>
                  </a:txBody>
                  <a:tcPr marL="59394" marR="59394" marT="29697" marB="29697"/>
                </a:tc>
                <a:extLst>
                  <a:ext uri="{0D108BD9-81ED-4DB2-BD59-A6C34878D82A}">
                    <a16:rowId xmlns:a16="http://schemas.microsoft.com/office/drawing/2014/main" val="10004"/>
                  </a:ext>
                </a:extLst>
              </a:tr>
              <a:tr h="389434">
                <a:tc>
                  <a:txBody>
                    <a:bodyPr/>
                    <a:lstStyle/>
                    <a:p>
                      <a:pPr algn="ctr"/>
                      <a:r>
                        <a:rPr lang="en-US" sz="1200" dirty="0">
                          <a:latin typeface="Times New Roman" panose="02020603050405020304" pitchFamily="18" charset="0"/>
                          <a:cs typeface="Times New Roman" panose="02020603050405020304" pitchFamily="18" charset="0"/>
                        </a:rPr>
                        <a:t>12</a:t>
                      </a:r>
                    </a:p>
                  </a:txBody>
                  <a:tcPr marL="59394" marR="59394" marT="29697" marB="29697"/>
                </a:tc>
                <a:tc>
                  <a:txBody>
                    <a:bodyPr/>
                    <a:lstStyle/>
                    <a:p>
                      <a:r>
                        <a:rPr lang="vi-VN" sz="1200" dirty="0">
                          <a:latin typeface="Times New Roman" panose="02020603050405020304" pitchFamily="18" charset="0"/>
                          <a:cs typeface="Times New Roman" panose="02020603050405020304" pitchFamily="18" charset="0"/>
                          <a:sym typeface="+mn-ea"/>
                        </a:rPr>
                        <a:t>Thời gian tôi dậy là 5h26. Tôi cảm thấy hài lòng với mức độ tiến triển của mình và quyết tâm tiếp tục thực hiện thói quen mới này.</a:t>
                      </a:r>
                    </a:p>
                  </a:txBody>
                  <a:tcPr marL="59394" marR="59394" marT="29697" marB="29697"/>
                </a:tc>
                <a:extLst>
                  <a:ext uri="{0D108BD9-81ED-4DB2-BD59-A6C34878D82A}">
                    <a16:rowId xmlns:a16="http://schemas.microsoft.com/office/drawing/2014/main" val="10005"/>
                  </a:ext>
                </a:extLst>
              </a:tr>
              <a:tr h="389434">
                <a:tc>
                  <a:txBody>
                    <a:bodyPr/>
                    <a:lstStyle/>
                    <a:p>
                      <a:pPr algn="ctr"/>
                      <a:r>
                        <a:rPr lang="en-US" sz="1200" dirty="0">
                          <a:latin typeface="Times New Roman" panose="02020603050405020304" pitchFamily="18" charset="0"/>
                          <a:cs typeface="Times New Roman" panose="02020603050405020304" pitchFamily="18" charset="0"/>
                        </a:rPr>
                        <a:t>13</a:t>
                      </a:r>
                    </a:p>
                  </a:txBody>
                  <a:tcPr marL="59394" marR="59394" marT="29697" marB="29697"/>
                </a:tc>
                <a:tc>
                  <a:txBody>
                    <a:bodyPr/>
                    <a:lstStyle/>
                    <a:p>
                      <a:r>
                        <a:rPr lang="vi-VN" sz="1200" dirty="0">
                          <a:latin typeface="Times New Roman" panose="02020603050405020304" pitchFamily="18" charset="0"/>
                          <a:cs typeface="Times New Roman" panose="02020603050405020304" pitchFamily="18" charset="0"/>
                          <a:sym typeface="+mn-ea"/>
                        </a:rPr>
                        <a:t>Thời gian tôi dậy là 5h21. Tôi cảm thấy sức khỏe và tinh thần của mình được cải thiện rõ rệt sau khi thực hiện thói quen mới này trong hơn một tuần.</a:t>
                      </a:r>
                    </a:p>
                  </a:txBody>
                  <a:tcPr marL="59394" marR="59394" marT="29697" marB="29697"/>
                </a:tc>
                <a:extLst>
                  <a:ext uri="{0D108BD9-81ED-4DB2-BD59-A6C34878D82A}">
                    <a16:rowId xmlns:a16="http://schemas.microsoft.com/office/drawing/2014/main" val="10006"/>
                  </a:ext>
                </a:extLst>
              </a:tr>
              <a:tr h="389434">
                <a:tc>
                  <a:txBody>
                    <a:bodyPr/>
                    <a:lstStyle/>
                    <a:p>
                      <a:pPr algn="ctr"/>
                      <a:r>
                        <a:rPr lang="en-US" sz="1200" dirty="0">
                          <a:latin typeface="Times New Roman" panose="02020603050405020304" pitchFamily="18" charset="0"/>
                          <a:cs typeface="Times New Roman" panose="02020603050405020304" pitchFamily="18" charset="0"/>
                        </a:rPr>
                        <a:t>14</a:t>
                      </a:r>
                    </a:p>
                  </a:txBody>
                  <a:tcPr marL="59394" marR="59394" marT="29697" marB="29697"/>
                </a:tc>
                <a:tc>
                  <a:txBody>
                    <a:bodyPr/>
                    <a:lstStyle/>
                    <a:p>
                      <a:r>
                        <a:rPr lang="vi-VN" sz="1200" dirty="0">
                          <a:latin typeface="Times New Roman" panose="02020603050405020304" pitchFamily="18" charset="0"/>
                          <a:cs typeface="Times New Roman" panose="02020603050405020304" pitchFamily="18" charset="0"/>
                          <a:sym typeface="+mn-ea"/>
                        </a:rPr>
                        <a:t>Thời gian tôi dậy là 5h17. Tôi cảm thấy rất vui và hạnh phúc khi thấy mình có thể thực hiện mục tiêu của mình và đạt được sự tiến triển trong việc thay đổi thói quen dậy sớm.</a:t>
                      </a:r>
                    </a:p>
                  </a:txBody>
                  <a:tcPr marL="59394" marR="59394" marT="29697" marB="29697"/>
                </a:tc>
                <a:extLst>
                  <a:ext uri="{0D108BD9-81ED-4DB2-BD59-A6C34878D82A}">
                    <a16:rowId xmlns:a16="http://schemas.microsoft.com/office/drawing/2014/main" val="10007"/>
                  </a:ext>
                </a:extLst>
              </a:tr>
              <a:tr h="917806">
                <a:tc gridSpan="2">
                  <a:txBody>
                    <a:bodyPr/>
                    <a:lstStyle/>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è"/>
                        <a:tabLst/>
                        <a:defRPr/>
                      </a:pPr>
                      <a:r>
                        <a:rPr lang="en-US" sz="1200" dirty="0">
                          <a:solidFill>
                            <a:schemeClr val="accent5"/>
                          </a:solidFill>
                          <a:latin typeface="Times New Roman" panose="02020603050405020304" pitchFamily="18" charset="0"/>
                          <a:cs typeface="Times New Roman" panose="02020603050405020304" pitchFamily="18" charset="0"/>
                          <a:sym typeface="Wingdings" panose="05000000000000000000" pitchFamily="2" charset="2"/>
                        </a:rPr>
                        <a:t>KẾT</a:t>
                      </a:r>
                      <a:r>
                        <a:rPr lang="en-US" sz="1200" baseline="0" dirty="0">
                          <a:solidFill>
                            <a:schemeClr val="accent5"/>
                          </a:solidFill>
                          <a:latin typeface="Times New Roman" panose="02020603050405020304" pitchFamily="18" charset="0"/>
                          <a:cs typeface="Times New Roman" panose="02020603050405020304" pitchFamily="18" charset="0"/>
                          <a:sym typeface="Wingdings" panose="05000000000000000000" pitchFamily="2" charset="2"/>
                        </a:rPr>
                        <a:t> QUẢ ĐẠT ĐƯỢC SAU 2 TUẦN:  </a:t>
                      </a:r>
                      <a:r>
                        <a:rPr lang="vi-VN" sz="1200" dirty="0">
                          <a:solidFill>
                            <a:schemeClr val="accent5"/>
                          </a:solidFill>
                          <a:latin typeface="Times New Roman" panose="02020603050405020304" pitchFamily="18" charset="0"/>
                          <a:cs typeface="Times New Roman" panose="02020603050405020304" pitchFamily="18" charset="0"/>
                          <a:sym typeface="+mn-ea"/>
                        </a:rPr>
                        <a:t>Sau 2 tuần thực hiện thói quen mới dậy sớm, tôi đã đạt được nhiều kết quả tích cực. Tôi cảm thấy khỏe mạnh hơn, tập trung hơn và có nhiều động lực hơn để hoàn thành công việc hàng ngày. Tôi đã hoàn thành nhiều công việc hơn trong ngày và cảm thấy có thể sắp xếp thời gian của mình tốt hơn. Tôi cũng cảm thấy hạnh phúc và hài lòng với sự tiến bộ của mình trong việc thay đổi thói quen dậy sớm.</a:t>
                      </a:r>
                    </a:p>
                  </a:txBody>
                  <a:tcPr marL="87590" marR="87590" marT="43795" marB="43795"/>
                </a:tc>
                <a:tc hMerge="1">
                  <a:txBody>
                    <a:bodyPr/>
                    <a:lstStyle/>
                    <a:p>
                      <a:endParaRPr lang="en-VN"/>
                    </a:p>
                  </a:txBody>
                  <a:tcPr/>
                </a:tc>
                <a:extLst>
                  <a:ext uri="{0D108BD9-81ED-4DB2-BD59-A6C34878D82A}">
                    <a16:rowId xmlns:a16="http://schemas.microsoft.com/office/drawing/2014/main" val="10008"/>
                  </a:ext>
                </a:extLst>
              </a:tr>
              <a:tr h="998505">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5"/>
                          </a:solidFill>
                          <a:latin typeface="Times New Roman" panose="02020603050405020304" pitchFamily="18" charset="0"/>
                          <a:cs typeface="Times New Roman" panose="02020603050405020304" pitchFamily="18" charset="0"/>
                          <a:sym typeface="Wingdings" panose="05000000000000000000" pitchFamily="2" charset="2"/>
                        </a:rPr>
                        <a:t> PHẦN THƯỞNG NHỎ: </a:t>
                      </a:r>
                      <a:r>
                        <a:rPr lang="vi-VN" sz="1200" dirty="0">
                          <a:solidFill>
                            <a:schemeClr val="accent5"/>
                          </a:solidFill>
                          <a:latin typeface="Times New Roman" panose="02020603050405020304" pitchFamily="18" charset="0"/>
                          <a:cs typeface="Times New Roman" panose="02020603050405020304" pitchFamily="18" charset="0"/>
                          <a:sym typeface="Wingdings" panose="05000000000000000000" pitchFamily="2" charset="2"/>
                        </a:rPr>
                        <a:t>Phần thưởng nhỏ của tôi là được thưởng thức một cốc cà phê thơm ngon mỗi buổi sáng. Đây là một động lực nhỏ nhưng rất hiệu quả để giúp tôi bắt đầu ngày mới với năng lượng và động lực đầy đủ.</a:t>
                      </a:r>
                      <a:endParaRPr lang="en-US" sz="1200" dirty="0">
                        <a:solidFill>
                          <a:schemeClr val="accent5"/>
                        </a:solidFill>
                        <a:latin typeface="Times New Roman" panose="02020603050405020304" pitchFamily="18" charset="0"/>
                        <a:cs typeface="Times New Roman" panose="02020603050405020304" pitchFamily="18" charset="0"/>
                      </a:endParaRPr>
                    </a:p>
                  </a:txBody>
                  <a:tcPr marL="87590" marR="87590" marT="43795" marB="43795"/>
                </a:tc>
                <a:tc hMerge="1">
                  <a:txBody>
                    <a:bodyPr/>
                    <a:lstStyle/>
                    <a:p>
                      <a:endParaRPr lang="en-VN"/>
                    </a:p>
                  </a:txBody>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17909310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A49EE2-2480-B56B-6D81-F938F8517BF9}"/>
              </a:ext>
            </a:extLst>
          </p:cNvPr>
          <p:cNvSpPr>
            <a:spLocks noGrp="1"/>
          </p:cNvSpPr>
          <p:nvPr>
            <p:ph type="title"/>
          </p:nvPr>
        </p:nvSpPr>
        <p:spPr/>
        <p:txBody>
          <a:bodyPr>
            <a:normAutofit/>
          </a:bodyPr>
          <a:lstStyle/>
          <a:p>
            <a:r>
              <a:rPr lang="en-VN" dirty="0"/>
              <a:t>Quá trình thực hiện Kaizen</a:t>
            </a:r>
          </a:p>
        </p:txBody>
      </p:sp>
      <p:graphicFrame>
        <p:nvGraphicFramePr>
          <p:cNvPr id="7" name="Content Placeholder 3">
            <a:extLst>
              <a:ext uri="{FF2B5EF4-FFF2-40B4-BE49-F238E27FC236}">
                <a16:creationId xmlns:a16="http://schemas.microsoft.com/office/drawing/2014/main" id="{DB45117D-33E7-7160-193C-AC31190B5ED0}"/>
              </a:ext>
            </a:extLst>
          </p:cNvPr>
          <p:cNvGraphicFramePr>
            <a:graphicFrameLocks/>
          </p:cNvGraphicFramePr>
          <p:nvPr>
            <p:extLst>
              <p:ext uri="{D42A27DB-BD31-4B8C-83A1-F6EECF244321}">
                <p14:modId xmlns:p14="http://schemas.microsoft.com/office/powerpoint/2010/main" val="287353851"/>
              </p:ext>
            </p:extLst>
          </p:nvPr>
        </p:nvGraphicFramePr>
        <p:xfrm>
          <a:off x="1071963" y="1280160"/>
          <a:ext cx="7000074" cy="5598192"/>
        </p:xfrm>
        <a:graphic>
          <a:graphicData uri="http://schemas.openxmlformats.org/drawingml/2006/table">
            <a:tbl>
              <a:tblPr firstRow="1" bandRow="1">
                <a:tableStyleId>{5C22544A-7EE6-4342-B048-85BDC9FD1C3A}</a:tableStyleId>
              </a:tblPr>
              <a:tblGrid>
                <a:gridCol w="897328">
                  <a:extLst>
                    <a:ext uri="{9D8B030D-6E8A-4147-A177-3AD203B41FA5}">
                      <a16:colId xmlns:a16="http://schemas.microsoft.com/office/drawing/2014/main" val="20000"/>
                    </a:ext>
                  </a:extLst>
                </a:gridCol>
                <a:gridCol w="6102746">
                  <a:extLst>
                    <a:ext uri="{9D8B030D-6E8A-4147-A177-3AD203B41FA5}">
                      <a16:colId xmlns:a16="http://schemas.microsoft.com/office/drawing/2014/main" val="20001"/>
                    </a:ext>
                  </a:extLst>
                </a:gridCol>
              </a:tblGrid>
              <a:tr h="246627">
                <a:tc>
                  <a:txBody>
                    <a:bodyPr/>
                    <a:lstStyle/>
                    <a:p>
                      <a:pPr algn="ctr"/>
                      <a:r>
                        <a:rPr lang="en-US" sz="1200" dirty="0" err="1">
                          <a:latin typeface="Times New Roman" panose="02020603050405020304" pitchFamily="18" charset="0"/>
                          <a:cs typeface="Times New Roman" panose="02020603050405020304" pitchFamily="18" charset="0"/>
                        </a:rPr>
                        <a:t>Ngày</a:t>
                      </a:r>
                      <a:endParaRPr lang="en-US" sz="1200" dirty="0">
                        <a:latin typeface="Times New Roman" panose="02020603050405020304" pitchFamily="18" charset="0"/>
                        <a:cs typeface="Times New Roman" panose="02020603050405020304" pitchFamily="18" charset="0"/>
                      </a:endParaRPr>
                    </a:p>
                  </a:txBody>
                  <a:tcPr marL="59394" marR="59394" marT="29697" marB="29697"/>
                </a:tc>
                <a:tc>
                  <a:txBody>
                    <a:bodyPr/>
                    <a:lstStyle/>
                    <a:p>
                      <a:pPr algn="ctr"/>
                      <a:r>
                        <a:rPr lang="en-US" sz="1200" dirty="0" err="1">
                          <a:latin typeface="Times New Roman" panose="02020603050405020304" pitchFamily="18" charset="0"/>
                          <a:cs typeface="Times New Roman" panose="02020603050405020304" pitchFamily="18" charset="0"/>
                        </a:rPr>
                        <a:t>Hành</a:t>
                      </a:r>
                      <a:r>
                        <a:rPr lang="en-US" sz="1200" baseline="0" dirty="0">
                          <a:latin typeface="Times New Roman" panose="02020603050405020304" pitchFamily="18" charset="0"/>
                          <a:cs typeface="Times New Roman" panose="02020603050405020304" pitchFamily="18" charset="0"/>
                        </a:rPr>
                        <a:t> </a:t>
                      </a:r>
                      <a:r>
                        <a:rPr lang="en-US" sz="1200" baseline="0" dirty="0" err="1">
                          <a:latin typeface="Times New Roman" panose="02020603050405020304" pitchFamily="18" charset="0"/>
                          <a:cs typeface="Times New Roman" panose="02020603050405020304" pitchFamily="18" charset="0"/>
                        </a:rPr>
                        <a:t>động</a:t>
                      </a:r>
                      <a:endParaRPr lang="en-US" sz="1200" dirty="0">
                        <a:latin typeface="Times New Roman" panose="02020603050405020304" pitchFamily="18" charset="0"/>
                        <a:cs typeface="Times New Roman" panose="02020603050405020304" pitchFamily="18" charset="0"/>
                      </a:endParaRPr>
                    </a:p>
                  </a:txBody>
                  <a:tcPr marL="59394" marR="59394" marT="29697" marB="29697"/>
                </a:tc>
                <a:extLst>
                  <a:ext uri="{0D108BD9-81ED-4DB2-BD59-A6C34878D82A}">
                    <a16:rowId xmlns:a16="http://schemas.microsoft.com/office/drawing/2014/main" val="10000"/>
                  </a:ext>
                </a:extLst>
              </a:tr>
              <a:tr h="425975">
                <a:tc>
                  <a:txBody>
                    <a:bodyPr/>
                    <a:lstStyle/>
                    <a:p>
                      <a:pPr algn="ctr"/>
                      <a:r>
                        <a:rPr lang="en-US" sz="1200" dirty="0">
                          <a:latin typeface="Times New Roman" panose="02020603050405020304" pitchFamily="18" charset="0"/>
                          <a:cs typeface="Times New Roman" panose="02020603050405020304" pitchFamily="18" charset="0"/>
                        </a:rPr>
                        <a:t>15</a:t>
                      </a:r>
                    </a:p>
                  </a:txBody>
                  <a:tcPr marL="59394" marR="59394" marT="29697" marB="29697"/>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vi-VN" sz="1200" b="0" i="0" u="none" strike="noStrike" kern="1200" dirty="0">
                          <a:solidFill>
                            <a:schemeClr val="dk1"/>
                          </a:solidFill>
                          <a:effectLst/>
                          <a:latin typeface="Times New Roman" panose="02020603050405020304" pitchFamily="18" charset="0"/>
                          <a:ea typeface="+mn-ea"/>
                          <a:cs typeface="Times New Roman" panose="02020603050405020304" pitchFamily="18" charset="0"/>
                        </a:rPr>
                        <a:t>Thời gian tôi dậy là 5h15. Tôi cảm thấy khỏe mạnh và đầy năng lượng để bắt đầu một ngày mới.</a:t>
                      </a:r>
                    </a:p>
                  </a:txBody>
                  <a:tcPr marL="59394" marR="59394" marT="29697" marB="29697"/>
                </a:tc>
                <a:extLst>
                  <a:ext uri="{0D108BD9-81ED-4DB2-BD59-A6C34878D82A}">
                    <a16:rowId xmlns:a16="http://schemas.microsoft.com/office/drawing/2014/main" val="10001"/>
                  </a:ext>
                </a:extLst>
              </a:tr>
              <a:tr h="425975">
                <a:tc>
                  <a:txBody>
                    <a:bodyPr/>
                    <a:lstStyle/>
                    <a:p>
                      <a:pPr algn="ctr"/>
                      <a:r>
                        <a:rPr lang="en-US" sz="1200" dirty="0">
                          <a:latin typeface="Times New Roman" panose="02020603050405020304" pitchFamily="18" charset="0"/>
                          <a:cs typeface="Times New Roman" panose="02020603050405020304" pitchFamily="18" charset="0"/>
                        </a:rPr>
                        <a:t>16</a:t>
                      </a:r>
                    </a:p>
                  </a:txBody>
                  <a:tcPr marL="59394" marR="59394" marT="29697" marB="29697"/>
                </a:tc>
                <a:tc>
                  <a:txBody>
                    <a:bodyPr/>
                    <a:lstStyle/>
                    <a:p>
                      <a:r>
                        <a:rPr lang="en-US" sz="1200" dirty="0" err="1">
                          <a:latin typeface="Times New Roman" panose="02020603050405020304" pitchFamily="18" charset="0"/>
                          <a:cs typeface="Times New Roman" panose="02020603050405020304" pitchFamily="18" charset="0"/>
                          <a:sym typeface="+mn-ea"/>
                        </a:rPr>
                        <a:t>Thời</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gian</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tôi</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dậy</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là</a:t>
                      </a:r>
                      <a:r>
                        <a:rPr lang="en-US" sz="1200" dirty="0">
                          <a:latin typeface="Times New Roman" panose="02020603050405020304" pitchFamily="18" charset="0"/>
                          <a:cs typeface="Times New Roman" panose="02020603050405020304" pitchFamily="18" charset="0"/>
                          <a:sym typeface="+mn-ea"/>
                        </a:rPr>
                        <a:t> 5h07. </a:t>
                      </a:r>
                      <a:r>
                        <a:rPr lang="en-US" sz="1200" dirty="0" err="1">
                          <a:latin typeface="Times New Roman" panose="02020603050405020304" pitchFamily="18" charset="0"/>
                          <a:cs typeface="Times New Roman" panose="02020603050405020304" pitchFamily="18" charset="0"/>
                          <a:sym typeface="+mn-ea"/>
                        </a:rPr>
                        <a:t>Tôi</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cảm</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thấy</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có</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thêm</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thời</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gian</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để</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tập</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trung</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vào</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các</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dự</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án</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quan</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trọng</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và</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sắp</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xếp</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công</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việc</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của</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mình</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một</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cách</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hiệu</a:t>
                      </a:r>
                      <a:r>
                        <a:rPr lang="en-US" sz="1200" dirty="0">
                          <a:latin typeface="Times New Roman" panose="02020603050405020304" pitchFamily="18" charset="0"/>
                          <a:cs typeface="Times New Roman" panose="02020603050405020304" pitchFamily="18" charset="0"/>
                          <a:sym typeface="+mn-ea"/>
                        </a:rPr>
                        <a:t> </a:t>
                      </a:r>
                      <a:r>
                        <a:rPr lang="en-US" sz="1200" dirty="0" err="1">
                          <a:latin typeface="Times New Roman" panose="02020603050405020304" pitchFamily="18" charset="0"/>
                          <a:cs typeface="Times New Roman" panose="02020603050405020304" pitchFamily="18" charset="0"/>
                          <a:sym typeface="+mn-ea"/>
                        </a:rPr>
                        <a:t>quả</a:t>
                      </a:r>
                      <a:r>
                        <a:rPr lang="en-US" sz="1200" dirty="0">
                          <a:latin typeface="Times New Roman" panose="02020603050405020304" pitchFamily="18" charset="0"/>
                          <a:cs typeface="Times New Roman" panose="02020603050405020304" pitchFamily="18" charset="0"/>
                          <a:sym typeface="+mn-ea"/>
                        </a:rPr>
                        <a:t>.</a:t>
                      </a:r>
                    </a:p>
                  </a:txBody>
                  <a:tcPr marL="59394" marR="59394" marT="29697" marB="29697"/>
                </a:tc>
                <a:extLst>
                  <a:ext uri="{0D108BD9-81ED-4DB2-BD59-A6C34878D82A}">
                    <a16:rowId xmlns:a16="http://schemas.microsoft.com/office/drawing/2014/main" val="10002"/>
                  </a:ext>
                </a:extLst>
              </a:tr>
              <a:tr h="425975">
                <a:tc>
                  <a:txBody>
                    <a:bodyPr/>
                    <a:lstStyle/>
                    <a:p>
                      <a:pPr algn="ctr"/>
                      <a:r>
                        <a:rPr lang="en-US" sz="1200" dirty="0">
                          <a:latin typeface="Times New Roman" panose="02020603050405020304" pitchFamily="18" charset="0"/>
                          <a:cs typeface="Times New Roman" panose="02020603050405020304" pitchFamily="18" charset="0"/>
                        </a:rPr>
                        <a:t>17</a:t>
                      </a:r>
                    </a:p>
                  </a:txBody>
                  <a:tcPr marL="59394" marR="59394" marT="29697" marB="29697"/>
                </a:tc>
                <a:tc>
                  <a:txBody>
                    <a:bodyPr/>
                    <a:lstStyle/>
                    <a:p>
                      <a:r>
                        <a:rPr lang="vi-VN" sz="1200" dirty="0">
                          <a:latin typeface="Times New Roman" panose="02020603050405020304" pitchFamily="18" charset="0"/>
                          <a:cs typeface="Times New Roman" panose="02020603050405020304" pitchFamily="18" charset="0"/>
                          <a:sym typeface="+mn-ea"/>
                        </a:rPr>
                        <a:t>Thời gian tôi dậy là 5h00. Tôi cảm thấy tự hào về việc thực hiện thói quen mới này và sẵn sàng để bắt đầu một ngày mới với sự tập trung đầy đủ.</a:t>
                      </a:r>
                      <a:endParaRPr lang="en-US" sz="1200" dirty="0">
                        <a:latin typeface="Times New Roman" panose="02020603050405020304" pitchFamily="18" charset="0"/>
                        <a:cs typeface="Times New Roman" panose="02020603050405020304" pitchFamily="18" charset="0"/>
                      </a:endParaRPr>
                    </a:p>
                  </a:txBody>
                  <a:tcPr marL="59394" marR="59394" marT="29697" marB="29697"/>
                </a:tc>
                <a:extLst>
                  <a:ext uri="{0D108BD9-81ED-4DB2-BD59-A6C34878D82A}">
                    <a16:rowId xmlns:a16="http://schemas.microsoft.com/office/drawing/2014/main" val="10003"/>
                  </a:ext>
                </a:extLst>
              </a:tr>
              <a:tr h="425975">
                <a:tc>
                  <a:txBody>
                    <a:bodyPr/>
                    <a:lstStyle/>
                    <a:p>
                      <a:pPr algn="ctr"/>
                      <a:r>
                        <a:rPr lang="en-US" sz="1200" dirty="0">
                          <a:latin typeface="Times New Roman" panose="02020603050405020304" pitchFamily="18" charset="0"/>
                          <a:cs typeface="Times New Roman" panose="02020603050405020304" pitchFamily="18" charset="0"/>
                        </a:rPr>
                        <a:t>18</a:t>
                      </a:r>
                    </a:p>
                  </a:txBody>
                  <a:tcPr marL="59394" marR="59394" marT="29697" marB="29697"/>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vi-VN" sz="1200" dirty="0">
                          <a:latin typeface="Times New Roman" panose="02020603050405020304" pitchFamily="18" charset="0"/>
                          <a:cs typeface="Times New Roman" panose="02020603050405020304" pitchFamily="18" charset="0"/>
                          <a:sym typeface="+mn-ea"/>
                        </a:rPr>
                        <a:t>Thời gian tôi dậy là 5h02. Tôi cảm thấy có nhiều động lực hơn để tiếp tục thực hiện thói quen mới này và đạt được nhiều thành công trong công việc.</a:t>
                      </a:r>
                    </a:p>
                  </a:txBody>
                  <a:tcPr marL="59394" marR="59394" marT="29697" marB="29697"/>
                </a:tc>
                <a:extLst>
                  <a:ext uri="{0D108BD9-81ED-4DB2-BD59-A6C34878D82A}">
                    <a16:rowId xmlns:a16="http://schemas.microsoft.com/office/drawing/2014/main" val="10004"/>
                  </a:ext>
                </a:extLst>
              </a:tr>
              <a:tr h="425975">
                <a:tc>
                  <a:txBody>
                    <a:bodyPr/>
                    <a:lstStyle/>
                    <a:p>
                      <a:pPr algn="ctr"/>
                      <a:r>
                        <a:rPr lang="en-US" sz="1200" dirty="0">
                          <a:latin typeface="Times New Roman" panose="02020603050405020304" pitchFamily="18" charset="0"/>
                          <a:cs typeface="Times New Roman" panose="02020603050405020304" pitchFamily="18" charset="0"/>
                        </a:rPr>
                        <a:t>19</a:t>
                      </a:r>
                    </a:p>
                  </a:txBody>
                  <a:tcPr marL="59394" marR="59394" marT="29697" marB="29697"/>
                </a:tc>
                <a:tc>
                  <a:txBody>
                    <a:bodyPr/>
                    <a:lstStyle/>
                    <a:p>
                      <a:r>
                        <a:rPr lang="vi-VN" sz="1200" dirty="0">
                          <a:latin typeface="Times New Roman" panose="02020603050405020304" pitchFamily="18" charset="0"/>
                          <a:cs typeface="Times New Roman" panose="02020603050405020304" pitchFamily="18" charset="0"/>
                          <a:sym typeface="+mn-ea"/>
                        </a:rPr>
                        <a:t>Thời gian tôi dậy là 5h00. Tôi cảm thấy có thể tập trung hơn vào công việc và đạt được nhiều kết quả tích cực.</a:t>
                      </a:r>
                    </a:p>
                  </a:txBody>
                  <a:tcPr marL="59394" marR="59394" marT="29697" marB="29697"/>
                </a:tc>
                <a:extLst>
                  <a:ext uri="{0D108BD9-81ED-4DB2-BD59-A6C34878D82A}">
                    <a16:rowId xmlns:a16="http://schemas.microsoft.com/office/drawing/2014/main" val="10005"/>
                  </a:ext>
                </a:extLst>
              </a:tr>
              <a:tr h="425975">
                <a:tc>
                  <a:txBody>
                    <a:bodyPr/>
                    <a:lstStyle/>
                    <a:p>
                      <a:pPr algn="ctr"/>
                      <a:r>
                        <a:rPr lang="en-US" sz="1200" dirty="0">
                          <a:latin typeface="Times New Roman" panose="02020603050405020304" pitchFamily="18" charset="0"/>
                          <a:cs typeface="Times New Roman" panose="02020603050405020304" pitchFamily="18" charset="0"/>
                        </a:rPr>
                        <a:t>20</a:t>
                      </a:r>
                    </a:p>
                  </a:txBody>
                  <a:tcPr marL="59394" marR="59394" marT="29697" marB="29697"/>
                </a:tc>
                <a:tc>
                  <a:txBody>
                    <a:bodyPr/>
                    <a:lstStyle/>
                    <a:p>
                      <a:r>
                        <a:rPr lang="vi-VN" sz="1200" dirty="0">
                          <a:latin typeface="Times New Roman" panose="02020603050405020304" pitchFamily="18" charset="0"/>
                          <a:cs typeface="Times New Roman" panose="02020603050405020304" pitchFamily="18" charset="0"/>
                          <a:sym typeface="+mn-ea"/>
                        </a:rPr>
                        <a:t>Thời gian tôi dậy là 5h03. Tôi cảm thấy rất hạnh phúc và hài lòng về việc đạt được sự tiến bộ trong việc thực hiện thói quen mới này.</a:t>
                      </a:r>
                    </a:p>
                  </a:txBody>
                  <a:tcPr marL="59394" marR="59394" marT="29697" marB="29697"/>
                </a:tc>
                <a:extLst>
                  <a:ext uri="{0D108BD9-81ED-4DB2-BD59-A6C34878D82A}">
                    <a16:rowId xmlns:a16="http://schemas.microsoft.com/office/drawing/2014/main" val="10006"/>
                  </a:ext>
                </a:extLst>
              </a:tr>
              <a:tr h="425975">
                <a:tc>
                  <a:txBody>
                    <a:bodyPr/>
                    <a:lstStyle/>
                    <a:p>
                      <a:pPr algn="ctr"/>
                      <a:r>
                        <a:rPr lang="en-US" sz="1200" dirty="0">
                          <a:latin typeface="Times New Roman" panose="02020603050405020304" pitchFamily="18" charset="0"/>
                          <a:cs typeface="Times New Roman" panose="02020603050405020304" pitchFamily="18" charset="0"/>
                        </a:rPr>
                        <a:t>21</a:t>
                      </a:r>
                    </a:p>
                  </a:txBody>
                  <a:tcPr marL="59394" marR="59394" marT="29697" marB="29697"/>
                </a:tc>
                <a:tc>
                  <a:txBody>
                    <a:bodyPr/>
                    <a:lstStyle/>
                    <a:p>
                      <a:r>
                        <a:rPr lang="vi-VN" sz="1200" dirty="0">
                          <a:latin typeface="Times New Roman" panose="02020603050405020304" pitchFamily="18" charset="0"/>
                          <a:cs typeface="Times New Roman" panose="02020603050405020304" pitchFamily="18" charset="0"/>
                          <a:sym typeface="+mn-ea"/>
                        </a:rPr>
                        <a:t>hời gian tôi dậy là 5h01. Tôi cảm thấy tự tin và quyết tâm để tiếp tục thực hiện thói quen mới này và đạt được nhiều thành công trong cuộc sống.</a:t>
                      </a:r>
                    </a:p>
                  </a:txBody>
                  <a:tcPr marL="59394" marR="59394" marT="29697" marB="29697"/>
                </a:tc>
                <a:extLst>
                  <a:ext uri="{0D108BD9-81ED-4DB2-BD59-A6C34878D82A}">
                    <a16:rowId xmlns:a16="http://schemas.microsoft.com/office/drawing/2014/main" val="10007"/>
                  </a:ext>
                </a:extLst>
              </a:tr>
              <a:tr h="773416">
                <a:tc gridSpan="2">
                  <a:txBody>
                    <a:bodyPr/>
                    <a:lstStyle/>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è"/>
                        <a:tabLst/>
                        <a:defRPr/>
                      </a:pPr>
                      <a:r>
                        <a:rPr lang="en-US" sz="1200" dirty="0">
                          <a:solidFill>
                            <a:schemeClr val="accent5"/>
                          </a:solidFill>
                          <a:latin typeface="Times New Roman" panose="02020603050405020304" pitchFamily="18" charset="0"/>
                          <a:cs typeface="Times New Roman" panose="02020603050405020304" pitchFamily="18" charset="0"/>
                          <a:sym typeface="Wingdings" panose="05000000000000000000" pitchFamily="2" charset="2"/>
                        </a:rPr>
                        <a:t>KẾT</a:t>
                      </a:r>
                      <a:r>
                        <a:rPr lang="en-US" sz="1200" baseline="0" dirty="0">
                          <a:solidFill>
                            <a:schemeClr val="accent5"/>
                          </a:solidFill>
                          <a:latin typeface="Times New Roman" panose="02020603050405020304" pitchFamily="18" charset="0"/>
                          <a:cs typeface="Times New Roman" panose="02020603050405020304" pitchFamily="18" charset="0"/>
                          <a:sym typeface="Wingdings" panose="05000000000000000000" pitchFamily="2" charset="2"/>
                        </a:rPr>
                        <a:t> QUẢ ĐẠT ĐƯỢC SAU 3 TUẦN:  </a:t>
                      </a:r>
                      <a:r>
                        <a:rPr lang="vi-VN" sz="1200" dirty="0">
                          <a:solidFill>
                            <a:schemeClr val="accent5"/>
                          </a:solidFill>
                          <a:latin typeface="Times New Roman" panose="02020603050405020304" pitchFamily="18" charset="0"/>
                          <a:cs typeface="Times New Roman" panose="02020603050405020304" pitchFamily="18" charset="0"/>
                          <a:sym typeface="+mn-ea"/>
                        </a:rPr>
                        <a:t>Sau ba tuần thực hiện thói quen mới, tôi đã đạt được nhiều kết quả tích cực. Tôi đã hoàn thiện thói quen mới dậy sớm và cảm thấy năng lượng và sự tập trung của mình được cải thiện đáng kể. Tôi có thể hoàn thành nhiều công việc hơn trong ngày và sắp xếp thời gian của mình tốt hơn. Tôi cảm thấy hạnh phúc và hài lòng với sự tiến bộ của mình trong việc thay đổi thói quen dậy sớm. Tôi cũng cảm thấy tự tin và quyết tâm để tiếp tục thực hiện thói quen mới này và đạt được nhiều thành công trong cuộc sống.</a:t>
                      </a:r>
                    </a:p>
                  </a:txBody>
                  <a:tcPr marL="87590" marR="87590" marT="43795" marB="43795"/>
                </a:tc>
                <a:tc hMerge="1">
                  <a:txBody>
                    <a:bodyPr/>
                    <a:lstStyle/>
                    <a:p>
                      <a:endParaRPr lang="en-VN"/>
                    </a:p>
                  </a:txBody>
                  <a:tcPr/>
                </a:tc>
                <a:extLst>
                  <a:ext uri="{0D108BD9-81ED-4DB2-BD59-A6C34878D82A}">
                    <a16:rowId xmlns:a16="http://schemas.microsoft.com/office/drawing/2014/main" val="10008"/>
                  </a:ext>
                </a:extLst>
              </a:tr>
              <a:tr h="1118772">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accent5"/>
                          </a:solidFill>
                          <a:latin typeface="Times New Roman" panose="02020603050405020304" pitchFamily="18" charset="0"/>
                          <a:cs typeface="Times New Roman" panose="02020603050405020304" pitchFamily="18" charset="0"/>
                          <a:sym typeface="Wingdings" panose="05000000000000000000" pitchFamily="2" charset="2"/>
                        </a:rPr>
                        <a:t> CẢM NHẬN SAU 21 NGÀY KAIZEN: </a:t>
                      </a:r>
                      <a:r>
                        <a:rPr lang="vi-VN" sz="1200" dirty="0">
                          <a:solidFill>
                            <a:schemeClr val="accent5"/>
                          </a:solidFill>
                          <a:latin typeface="Times New Roman" panose="02020603050405020304" pitchFamily="18" charset="0"/>
                          <a:cs typeface="Times New Roman" panose="02020603050405020304" pitchFamily="18" charset="0"/>
                          <a:sym typeface="Wingdings" panose="05000000000000000000" pitchFamily="2" charset="2"/>
                        </a:rPr>
                        <a:t>Sau 21 ngày thực hiện thói quen mới, tôi đã đạt được nhiều kết quả tích cực. Tôi đã hoàn thiện thói quen mới dậy sớm và cảm thấy năng lượng và sự tập trung của mình được cải thiện đáng kể. Tôi có thể hoàn thành nhiều công việc hơn trong ngày và sắp xếp thời gian của mình tốt hơn. Tôi cảm thấy hạnh phúc và hài lòng với sự tiến bộ của mình trong việc thay đổi thói quen dậy sớm. Tôi cũng cảm thấy tự tin và quyết tâm để tiếp tục thực hiện thói quen mới này và đạt được nhiều thành công trong cuộc sống.</a:t>
                      </a:r>
                    </a:p>
                  </a:txBody>
                  <a:tcPr marL="87590" marR="87590" marT="43795" marB="43795"/>
                </a:tc>
                <a:tc hMerge="1">
                  <a:txBody>
                    <a:bodyPr/>
                    <a:lstStyle/>
                    <a:p>
                      <a:endParaRPr lang="en-VN"/>
                    </a:p>
                  </a:txBody>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24343772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3B127-2FBB-A641-9709-30D6E4F6B062}"/>
              </a:ext>
            </a:extLst>
          </p:cNvPr>
          <p:cNvSpPr>
            <a:spLocks noGrp="1"/>
          </p:cNvSpPr>
          <p:nvPr>
            <p:ph type="title"/>
          </p:nvPr>
        </p:nvSpPr>
        <p:spPr/>
        <p:txBody>
          <a:bodyPr/>
          <a:lstStyle/>
          <a:p>
            <a:r>
              <a:rPr lang="en-VN" dirty="0"/>
              <a:t>Kết quả thực hành 5S</a:t>
            </a:r>
          </a:p>
        </p:txBody>
      </p:sp>
      <p:sp>
        <p:nvSpPr>
          <p:cNvPr id="3" name="Content Placeholder 2">
            <a:extLst>
              <a:ext uri="{FF2B5EF4-FFF2-40B4-BE49-F238E27FC236}">
                <a16:creationId xmlns:a16="http://schemas.microsoft.com/office/drawing/2014/main" id="{2FF244E6-4A7D-1840-834B-620829B34853}"/>
              </a:ext>
            </a:extLst>
          </p:cNvPr>
          <p:cNvSpPr>
            <a:spLocks noGrp="1"/>
          </p:cNvSpPr>
          <p:nvPr>
            <p:ph idx="1"/>
          </p:nvPr>
        </p:nvSpPr>
        <p:spPr/>
        <p:txBody>
          <a:bodyPr/>
          <a:lstStyle/>
          <a:p>
            <a:pPr lvl="1"/>
            <a:r>
              <a:rPr lang="en-US" sz="3200" dirty="0" err="1"/>
              <a:t>Mô</a:t>
            </a:r>
            <a:r>
              <a:rPr lang="en-US" sz="3200" dirty="0"/>
              <a:t> </a:t>
            </a:r>
            <a:r>
              <a:rPr lang="en-US" sz="3200" dirty="0" err="1"/>
              <a:t>tả</a:t>
            </a:r>
            <a:r>
              <a:rPr lang="en-US" sz="3200" dirty="0"/>
              <a:t> </a:t>
            </a:r>
            <a:r>
              <a:rPr lang="en-US" sz="3200" dirty="0" err="1"/>
              <a:t>khu</a:t>
            </a:r>
            <a:r>
              <a:rPr lang="en-US" sz="3200" dirty="0"/>
              <a:t> </a:t>
            </a:r>
            <a:r>
              <a:rPr lang="en-US" sz="3200" dirty="0" err="1"/>
              <a:t>vực</a:t>
            </a:r>
            <a:r>
              <a:rPr lang="en-US" sz="3200" dirty="0"/>
              <a:t> </a:t>
            </a:r>
            <a:r>
              <a:rPr lang="en-US" sz="3200" dirty="0" err="1"/>
              <a:t>thực</a:t>
            </a:r>
            <a:r>
              <a:rPr lang="en-US" sz="3200" dirty="0"/>
              <a:t> </a:t>
            </a:r>
            <a:r>
              <a:rPr lang="en-US" sz="3200" dirty="0" err="1"/>
              <a:t>hành</a:t>
            </a:r>
            <a:r>
              <a:rPr lang="en-US" sz="3200" dirty="0"/>
              <a:t> 5S</a:t>
            </a:r>
          </a:p>
          <a:p>
            <a:pPr lvl="1"/>
            <a:r>
              <a:rPr lang="en-US" sz="3200" dirty="0" err="1"/>
              <a:t>Hình</a:t>
            </a:r>
            <a:r>
              <a:rPr lang="en-US" sz="3200" dirty="0"/>
              <a:t> </a:t>
            </a:r>
            <a:r>
              <a:rPr lang="en-US" sz="3200" dirty="0" err="1"/>
              <a:t>trước</a:t>
            </a:r>
            <a:r>
              <a:rPr lang="en-US" sz="3200" dirty="0"/>
              <a:t> 5S</a:t>
            </a:r>
          </a:p>
          <a:p>
            <a:pPr lvl="1"/>
            <a:r>
              <a:rPr lang="en-US" sz="3200" dirty="0" err="1"/>
              <a:t>Hình</a:t>
            </a:r>
            <a:r>
              <a:rPr lang="en-US" sz="3200" dirty="0"/>
              <a:t> </a:t>
            </a:r>
            <a:r>
              <a:rPr lang="en-US" sz="3200" dirty="0" err="1"/>
              <a:t>sau</a:t>
            </a:r>
            <a:r>
              <a:rPr lang="en-US" sz="3200" dirty="0"/>
              <a:t> 5S </a:t>
            </a:r>
          </a:p>
          <a:p>
            <a:pPr lvl="1"/>
            <a:r>
              <a:rPr lang="en-US" sz="3200" dirty="0" err="1"/>
              <a:t>Cảm</a:t>
            </a:r>
            <a:r>
              <a:rPr lang="en-US" sz="3200" dirty="0"/>
              <a:t> </a:t>
            </a:r>
            <a:r>
              <a:rPr lang="en-US" sz="3200" dirty="0" err="1"/>
              <a:t>nghĩ</a:t>
            </a:r>
            <a:r>
              <a:rPr lang="en-US" sz="3200" dirty="0"/>
              <a:t> </a:t>
            </a:r>
            <a:r>
              <a:rPr lang="en-US" sz="3200" dirty="0" err="1"/>
              <a:t>của</a:t>
            </a:r>
            <a:r>
              <a:rPr lang="en-US" sz="3200" dirty="0"/>
              <a:t> </a:t>
            </a:r>
            <a:r>
              <a:rPr lang="en-US" sz="3200" dirty="0" err="1"/>
              <a:t>bản</a:t>
            </a:r>
            <a:r>
              <a:rPr lang="en-US" sz="3200" dirty="0"/>
              <a:t> </a:t>
            </a:r>
            <a:r>
              <a:rPr lang="en-US" sz="3200" dirty="0" err="1"/>
              <a:t>thân</a:t>
            </a:r>
            <a:r>
              <a:rPr lang="en-US" sz="3200" dirty="0"/>
              <a:t> </a:t>
            </a:r>
            <a:endParaRPr lang="en-US" dirty="0"/>
          </a:p>
        </p:txBody>
      </p:sp>
    </p:spTree>
    <p:extLst>
      <p:ext uri="{BB962C8B-B14F-4D97-AF65-F5344CB8AC3E}">
        <p14:creationId xmlns:p14="http://schemas.microsoft.com/office/powerpoint/2010/main" val="29104915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solidFill>
                  <a:schemeClr val="accent5"/>
                </a:solidFill>
                <a:latin typeface="Times New Roman" panose="02020603050405020304" charset="0"/>
                <a:cs typeface="Times New Roman" panose="02020603050405020304" charset="0"/>
              </a:rPr>
              <a:t>Tuần</a:t>
            </a:r>
            <a:r>
              <a:rPr lang="en-US" dirty="0">
                <a:solidFill>
                  <a:schemeClr val="accent5"/>
                </a:solidFill>
                <a:latin typeface="Times New Roman" panose="02020603050405020304" charset="0"/>
                <a:cs typeface="Times New Roman" panose="02020603050405020304" charset="0"/>
              </a:rPr>
              <a:t> 1</a:t>
            </a:r>
          </a:p>
        </p:txBody>
      </p:sp>
      <p:sp>
        <p:nvSpPr>
          <p:cNvPr id="3" name="TextBox 2"/>
          <p:cNvSpPr txBox="1"/>
          <p:nvPr/>
        </p:nvSpPr>
        <p:spPr>
          <a:xfrm>
            <a:off x="367816" y="1823052"/>
            <a:ext cx="2444833" cy="400110"/>
          </a:xfrm>
          <a:prstGeom prst="rect">
            <a:avLst/>
          </a:prstGeom>
          <a:noFill/>
        </p:spPr>
        <p:txBody>
          <a:bodyPr wrap="square" rtlCol="0">
            <a:spAutoFit/>
          </a:bodyPr>
          <a:lstStyle/>
          <a:p>
            <a:pPr algn="ctr"/>
            <a:r>
              <a:rPr lang="en-US" sz="2000" dirty="0" err="1">
                <a:latin typeface="Times New Roman" panose="02020603050405020304" charset="0"/>
                <a:cs typeface="Times New Roman" panose="02020603050405020304" charset="0"/>
              </a:rPr>
              <a:t>Trước</a:t>
            </a:r>
            <a:r>
              <a:rPr lang="en-US" sz="2000" dirty="0">
                <a:latin typeface="Times New Roman" panose="02020603050405020304" charset="0"/>
                <a:cs typeface="Times New Roman" panose="02020603050405020304" charset="0"/>
              </a:rPr>
              <a:t> </a:t>
            </a:r>
            <a:r>
              <a:rPr lang="en-US" sz="2000" dirty="0" err="1">
                <a:latin typeface="Times New Roman" panose="02020603050405020304" charset="0"/>
                <a:cs typeface="Times New Roman" panose="02020603050405020304" charset="0"/>
              </a:rPr>
              <a:t>khi</a:t>
            </a:r>
            <a:r>
              <a:rPr lang="en-US" sz="2000" dirty="0">
                <a:latin typeface="Times New Roman" panose="02020603050405020304" charset="0"/>
                <a:cs typeface="Times New Roman" panose="02020603050405020304" charset="0"/>
              </a:rPr>
              <a:t> 5S</a:t>
            </a:r>
          </a:p>
        </p:txBody>
      </p:sp>
      <p:sp>
        <p:nvSpPr>
          <p:cNvPr id="7" name="TextBox 6"/>
          <p:cNvSpPr txBox="1"/>
          <p:nvPr/>
        </p:nvSpPr>
        <p:spPr>
          <a:xfrm>
            <a:off x="3349583" y="1818377"/>
            <a:ext cx="2444833" cy="400110"/>
          </a:xfrm>
          <a:prstGeom prst="rect">
            <a:avLst/>
          </a:prstGeom>
          <a:noFill/>
        </p:spPr>
        <p:txBody>
          <a:bodyPr wrap="square" rtlCol="0">
            <a:spAutoFit/>
          </a:bodyPr>
          <a:lstStyle/>
          <a:p>
            <a:pPr algn="ctr"/>
            <a:r>
              <a:rPr lang="en-US" sz="2000" dirty="0">
                <a:latin typeface="Times New Roman" panose="02020603050405020304" charset="0"/>
                <a:cs typeface="Times New Roman" panose="02020603050405020304" charset="0"/>
              </a:rPr>
              <a:t>Sau </a:t>
            </a:r>
            <a:r>
              <a:rPr lang="en-US" sz="2000" dirty="0" err="1">
                <a:latin typeface="Times New Roman" panose="02020603050405020304" charset="0"/>
                <a:cs typeface="Times New Roman" panose="02020603050405020304" charset="0"/>
              </a:rPr>
              <a:t>khi</a:t>
            </a:r>
            <a:r>
              <a:rPr lang="en-US" sz="2000" dirty="0">
                <a:latin typeface="Times New Roman" panose="02020603050405020304" charset="0"/>
                <a:cs typeface="Times New Roman" panose="02020603050405020304" charset="0"/>
              </a:rPr>
              <a:t> 5S</a:t>
            </a:r>
          </a:p>
        </p:txBody>
      </p:sp>
      <p:sp>
        <p:nvSpPr>
          <p:cNvPr id="8" name="TextBox 7"/>
          <p:cNvSpPr txBox="1"/>
          <p:nvPr/>
        </p:nvSpPr>
        <p:spPr>
          <a:xfrm>
            <a:off x="6472051" y="1846969"/>
            <a:ext cx="2444833" cy="400110"/>
          </a:xfrm>
          <a:prstGeom prst="rect">
            <a:avLst/>
          </a:prstGeom>
          <a:noFill/>
        </p:spPr>
        <p:txBody>
          <a:bodyPr wrap="square" rtlCol="0">
            <a:spAutoFit/>
          </a:bodyPr>
          <a:lstStyle/>
          <a:p>
            <a:pPr algn="ctr"/>
            <a:r>
              <a:rPr lang="en-US" sz="2000" dirty="0" err="1">
                <a:latin typeface="Times New Roman" panose="02020603050405020304" charset="0"/>
                <a:cs typeface="Times New Roman" panose="02020603050405020304" charset="0"/>
              </a:rPr>
              <a:t>Cách</a:t>
            </a:r>
            <a:r>
              <a:rPr lang="en-US" sz="2000" dirty="0">
                <a:latin typeface="Times New Roman" panose="02020603050405020304" charset="0"/>
                <a:cs typeface="Times New Roman" panose="02020603050405020304" charset="0"/>
              </a:rPr>
              <a:t> </a:t>
            </a:r>
            <a:r>
              <a:rPr lang="en-US" sz="2000" dirty="0" err="1">
                <a:latin typeface="Times New Roman" panose="02020603050405020304" charset="0"/>
                <a:cs typeface="Times New Roman" panose="02020603050405020304" charset="0"/>
              </a:rPr>
              <a:t>thực</a:t>
            </a:r>
            <a:r>
              <a:rPr lang="en-US" sz="2000" dirty="0">
                <a:latin typeface="Times New Roman" panose="02020603050405020304" charset="0"/>
                <a:cs typeface="Times New Roman" panose="02020603050405020304" charset="0"/>
              </a:rPr>
              <a:t> </a:t>
            </a:r>
            <a:r>
              <a:rPr lang="en-US" sz="2000" dirty="0" err="1">
                <a:latin typeface="Times New Roman" panose="02020603050405020304" charset="0"/>
                <a:cs typeface="Times New Roman" panose="02020603050405020304" charset="0"/>
              </a:rPr>
              <a:t>hiện</a:t>
            </a:r>
            <a:endParaRPr lang="en-US" sz="2000" dirty="0">
              <a:latin typeface="Times New Roman" panose="02020603050405020304" charset="0"/>
              <a:cs typeface="Times New Roman" panose="02020603050405020304" charset="0"/>
            </a:endParaRPr>
          </a:p>
        </p:txBody>
      </p:sp>
      <p:sp>
        <p:nvSpPr>
          <p:cNvPr id="9" name="TextBox 7"/>
          <p:cNvSpPr txBox="1"/>
          <p:nvPr/>
        </p:nvSpPr>
        <p:spPr>
          <a:xfrm>
            <a:off x="6653055" y="2267497"/>
            <a:ext cx="2263829" cy="364715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lvl="1"/>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Tôi</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đã</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sử</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dụng</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4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kỹ</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thuật</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trong</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hệ</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thống</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5S bao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gồm</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S1, S2, S3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và</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S5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để</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dọn</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dẹp</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bàn</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học</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một</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cách</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hiệu</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quả</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giữ</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cho</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nó</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luôn</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ngăn</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nắp</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và</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sạch</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 </a:t>
            </a:r>
            <a:r>
              <a:rPr lang="en-US" sz="2100" dirty="0" err="1">
                <a:latin typeface="Times New Roman" panose="02020603050405020304" pitchFamily="18" charset="0"/>
                <a:ea typeface="Century Gothic" panose="020B0502020202020204"/>
                <a:cs typeface="Times New Roman" panose="02020603050405020304" pitchFamily="18" charset="0"/>
                <a:sym typeface="Century Gothic" panose="020B0502020202020204"/>
              </a:rPr>
              <a:t>sẽ</a:t>
            </a:r>
            <a:r>
              <a:rPr lang="en-US"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a:t>
            </a:r>
          </a:p>
        </p:txBody>
      </p:sp>
      <p:pic>
        <p:nvPicPr>
          <p:cNvPr id="14" name="Content Placeholder 13" descr="A desk with a computer and other objects on it&#10;&#10;Description automatically generated with medium confidence">
            <a:extLst>
              <a:ext uri="{FF2B5EF4-FFF2-40B4-BE49-F238E27FC236}">
                <a16:creationId xmlns:a16="http://schemas.microsoft.com/office/drawing/2014/main" id="{D568A98B-D5FF-12B0-C82E-1A594141926E}"/>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3770151" y="2227842"/>
            <a:ext cx="2699365" cy="3594474"/>
          </a:xfrm>
        </p:spPr>
      </p:pic>
      <p:pic>
        <p:nvPicPr>
          <p:cNvPr id="18" name="Picture 17" descr="A computer on a cluttered desk&#10;&#10;Description automatically generated with medium confidence">
            <a:extLst>
              <a:ext uri="{FF2B5EF4-FFF2-40B4-BE49-F238E27FC236}">
                <a16:creationId xmlns:a16="http://schemas.microsoft.com/office/drawing/2014/main" id="{DD3E3DDC-4EA6-ED4C-D485-72F710032E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7246" y="2223162"/>
            <a:ext cx="2699365" cy="359915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solidFill>
                  <a:schemeClr val="accent5"/>
                </a:solidFill>
                <a:latin typeface="Times New Roman" panose="02020603050405020304" charset="0"/>
                <a:cs typeface="Times New Roman" panose="02020603050405020304" charset="0"/>
              </a:rPr>
              <a:t>Tuần</a:t>
            </a:r>
            <a:r>
              <a:rPr lang="en-US" dirty="0">
                <a:solidFill>
                  <a:schemeClr val="accent5"/>
                </a:solidFill>
                <a:latin typeface="Times New Roman" panose="02020603050405020304" charset="0"/>
                <a:cs typeface="Times New Roman" panose="02020603050405020304" charset="0"/>
              </a:rPr>
              <a:t> 2</a:t>
            </a:r>
          </a:p>
        </p:txBody>
      </p:sp>
      <p:sp>
        <p:nvSpPr>
          <p:cNvPr id="3" name="TextBox 2"/>
          <p:cNvSpPr txBox="1"/>
          <p:nvPr/>
        </p:nvSpPr>
        <p:spPr>
          <a:xfrm>
            <a:off x="367816" y="1823052"/>
            <a:ext cx="2444833" cy="400110"/>
          </a:xfrm>
          <a:prstGeom prst="rect">
            <a:avLst/>
          </a:prstGeom>
          <a:noFill/>
        </p:spPr>
        <p:txBody>
          <a:bodyPr wrap="square" rtlCol="0">
            <a:spAutoFit/>
          </a:bodyPr>
          <a:lstStyle/>
          <a:p>
            <a:pPr algn="ctr"/>
            <a:r>
              <a:rPr lang="en-US" sz="2000" dirty="0" err="1">
                <a:latin typeface="Times New Roman" panose="02020603050405020304" charset="0"/>
                <a:cs typeface="Times New Roman" panose="02020603050405020304" charset="0"/>
              </a:rPr>
              <a:t>Trước</a:t>
            </a:r>
            <a:r>
              <a:rPr lang="en-US" sz="2000" dirty="0">
                <a:latin typeface="Times New Roman" panose="02020603050405020304" charset="0"/>
                <a:cs typeface="Times New Roman" panose="02020603050405020304" charset="0"/>
              </a:rPr>
              <a:t> </a:t>
            </a:r>
            <a:r>
              <a:rPr lang="en-US" sz="2000" dirty="0" err="1">
                <a:latin typeface="Times New Roman" panose="02020603050405020304" charset="0"/>
                <a:cs typeface="Times New Roman" panose="02020603050405020304" charset="0"/>
              </a:rPr>
              <a:t>khi</a:t>
            </a:r>
            <a:r>
              <a:rPr lang="en-US" sz="2000" dirty="0">
                <a:latin typeface="Times New Roman" panose="02020603050405020304" charset="0"/>
                <a:cs typeface="Times New Roman" panose="02020603050405020304" charset="0"/>
              </a:rPr>
              <a:t> 5S</a:t>
            </a:r>
          </a:p>
        </p:txBody>
      </p:sp>
      <p:sp>
        <p:nvSpPr>
          <p:cNvPr id="7" name="TextBox 6"/>
          <p:cNvSpPr txBox="1"/>
          <p:nvPr/>
        </p:nvSpPr>
        <p:spPr>
          <a:xfrm>
            <a:off x="3349583" y="1818377"/>
            <a:ext cx="2444833" cy="400110"/>
          </a:xfrm>
          <a:prstGeom prst="rect">
            <a:avLst/>
          </a:prstGeom>
          <a:noFill/>
        </p:spPr>
        <p:txBody>
          <a:bodyPr wrap="square" rtlCol="0">
            <a:spAutoFit/>
          </a:bodyPr>
          <a:lstStyle/>
          <a:p>
            <a:pPr algn="ctr"/>
            <a:r>
              <a:rPr lang="en-US" sz="2000" dirty="0">
                <a:latin typeface="Times New Roman" panose="02020603050405020304" charset="0"/>
                <a:cs typeface="Times New Roman" panose="02020603050405020304" charset="0"/>
              </a:rPr>
              <a:t>Sau </a:t>
            </a:r>
            <a:r>
              <a:rPr lang="en-US" sz="2000" dirty="0" err="1">
                <a:latin typeface="Times New Roman" panose="02020603050405020304" charset="0"/>
                <a:cs typeface="Times New Roman" panose="02020603050405020304" charset="0"/>
              </a:rPr>
              <a:t>khi</a:t>
            </a:r>
            <a:r>
              <a:rPr lang="en-US" sz="2000" dirty="0">
                <a:latin typeface="Times New Roman" panose="02020603050405020304" charset="0"/>
                <a:cs typeface="Times New Roman" panose="02020603050405020304" charset="0"/>
              </a:rPr>
              <a:t> 5S</a:t>
            </a:r>
          </a:p>
        </p:txBody>
      </p:sp>
      <p:sp>
        <p:nvSpPr>
          <p:cNvPr id="8" name="TextBox 7"/>
          <p:cNvSpPr txBox="1"/>
          <p:nvPr/>
        </p:nvSpPr>
        <p:spPr>
          <a:xfrm>
            <a:off x="6472051" y="1846969"/>
            <a:ext cx="2444833" cy="400110"/>
          </a:xfrm>
          <a:prstGeom prst="rect">
            <a:avLst/>
          </a:prstGeom>
          <a:noFill/>
        </p:spPr>
        <p:txBody>
          <a:bodyPr wrap="square" rtlCol="0">
            <a:spAutoFit/>
          </a:bodyPr>
          <a:lstStyle/>
          <a:p>
            <a:pPr algn="ctr"/>
            <a:r>
              <a:rPr lang="en-US" sz="2000" dirty="0" err="1">
                <a:latin typeface="Times New Roman" panose="02020603050405020304" charset="0"/>
                <a:cs typeface="Times New Roman" panose="02020603050405020304" charset="0"/>
              </a:rPr>
              <a:t>Cách</a:t>
            </a:r>
            <a:r>
              <a:rPr lang="en-US" sz="2000" dirty="0">
                <a:latin typeface="Times New Roman" panose="02020603050405020304" charset="0"/>
                <a:cs typeface="Times New Roman" panose="02020603050405020304" charset="0"/>
              </a:rPr>
              <a:t> </a:t>
            </a:r>
            <a:r>
              <a:rPr lang="en-US" sz="2000" dirty="0" err="1">
                <a:latin typeface="Times New Roman" panose="02020603050405020304" charset="0"/>
                <a:cs typeface="Times New Roman" panose="02020603050405020304" charset="0"/>
              </a:rPr>
              <a:t>thực</a:t>
            </a:r>
            <a:r>
              <a:rPr lang="en-US" sz="2000" dirty="0">
                <a:latin typeface="Times New Roman" panose="02020603050405020304" charset="0"/>
                <a:cs typeface="Times New Roman" panose="02020603050405020304" charset="0"/>
              </a:rPr>
              <a:t> </a:t>
            </a:r>
            <a:r>
              <a:rPr lang="en-US" sz="2000" dirty="0" err="1">
                <a:latin typeface="Times New Roman" panose="02020603050405020304" charset="0"/>
                <a:cs typeface="Times New Roman" panose="02020603050405020304" charset="0"/>
              </a:rPr>
              <a:t>hiện</a:t>
            </a:r>
            <a:endParaRPr lang="en-US" sz="2000" dirty="0">
              <a:latin typeface="Times New Roman" panose="02020603050405020304" charset="0"/>
              <a:cs typeface="Times New Roman" panose="02020603050405020304" charset="0"/>
            </a:endParaRPr>
          </a:p>
        </p:txBody>
      </p:sp>
      <p:sp>
        <p:nvSpPr>
          <p:cNvPr id="9" name="TextBox 7"/>
          <p:cNvSpPr txBox="1"/>
          <p:nvPr/>
        </p:nvSpPr>
        <p:spPr>
          <a:xfrm>
            <a:off x="6653055" y="2267497"/>
            <a:ext cx="2263829" cy="364715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lvl="1"/>
            <a:r>
              <a:rPr lang="vi-VN" sz="2100" dirty="0">
                <a:latin typeface="Times New Roman" panose="02020603050405020304" pitchFamily="18" charset="0"/>
                <a:ea typeface="Century Gothic" panose="020B0502020202020204"/>
                <a:cs typeface="Times New Roman" panose="02020603050405020304" pitchFamily="18" charset="0"/>
                <a:sym typeface="Century Gothic" panose="020B0502020202020204"/>
              </a:rPr>
              <a:t>Tôi đã áp dụng phương pháp 5S để sắp xếp các tệp tin và thư mục trên laptop cá nhân của mình, giúp tăng cường tính ngăn nắp và dễ dàng quản lý hơn.</a:t>
            </a:r>
          </a:p>
        </p:txBody>
      </p:sp>
      <p:pic>
        <p:nvPicPr>
          <p:cNvPr id="10" name="Picture 9" descr="Graphical user interface, application, table&#10;&#10;Description automatically generated">
            <a:extLst>
              <a:ext uri="{FF2B5EF4-FFF2-40B4-BE49-F238E27FC236}">
                <a16:creationId xmlns:a16="http://schemas.microsoft.com/office/drawing/2014/main" id="{8163DE75-388F-811E-EE73-5E42EDFE89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179" y="2585314"/>
            <a:ext cx="3012105" cy="1949683"/>
          </a:xfrm>
          <a:prstGeom prst="rect">
            <a:avLst/>
          </a:prstGeom>
        </p:spPr>
      </p:pic>
      <p:pic>
        <p:nvPicPr>
          <p:cNvPr id="15" name="Picture 14" descr="A screenshot of a computer&#10;&#10;Description automatically generated with medium confidence">
            <a:extLst>
              <a:ext uri="{FF2B5EF4-FFF2-40B4-BE49-F238E27FC236}">
                <a16:creationId xmlns:a16="http://schemas.microsoft.com/office/drawing/2014/main" id="{AA973237-E661-DE0F-8AD9-F76D6D5558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65946" y="2585314"/>
            <a:ext cx="3012105" cy="1949683"/>
          </a:xfrm>
          <a:prstGeom prst="rect">
            <a:avLst/>
          </a:prstGeom>
        </p:spPr>
      </p:pic>
    </p:spTree>
    <p:extLst>
      <p:ext uri="{BB962C8B-B14F-4D97-AF65-F5344CB8AC3E}">
        <p14:creationId xmlns:p14="http://schemas.microsoft.com/office/powerpoint/2010/main" val="427376218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35297</TotalTime>
  <Words>1538</Words>
  <Application>Microsoft Macintosh PowerPoint</Application>
  <PresentationFormat>On-screen Show (4:3)</PresentationFormat>
  <Paragraphs>105</Paragraphs>
  <Slides>13</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Calibri</vt:lpstr>
      <vt:lpstr>Courier New</vt:lpstr>
      <vt:lpstr>Tahoma</vt:lpstr>
      <vt:lpstr>Times New Roman</vt:lpstr>
      <vt:lpstr>Verdana</vt:lpstr>
      <vt:lpstr>Wingdings</vt:lpstr>
      <vt:lpstr>Office Theme</vt:lpstr>
      <vt:lpstr>PowerPoint Presentation</vt:lpstr>
      <vt:lpstr>Kết quả thực hành Kaizen</vt:lpstr>
      <vt:lpstr>Kết quả thực hành Kaizen</vt:lpstr>
      <vt:lpstr>Quá trình thực hiện Kaizen</vt:lpstr>
      <vt:lpstr>Quá trình thực hiện Kaizen</vt:lpstr>
      <vt:lpstr>Quá trình thực hiện Kaizen</vt:lpstr>
      <vt:lpstr>Kết quả thực hành 5S</vt:lpstr>
      <vt:lpstr>Tuần 1</vt:lpstr>
      <vt:lpstr>Tuần 2</vt:lpstr>
      <vt:lpstr>Tuần 3</vt:lpstr>
      <vt:lpstr>KẾT QUẢ THỰC HIỆN 5S TRONG CUỘC SỐNG DO SINH VIÊN SƯU TẦM </vt:lpstr>
      <vt:lpstr>TRƯỜNG HỢP 1:</vt:lpstr>
      <vt:lpstr>TRƯỜNG HỢP 1:</vt:lpstr>
    </vt:vector>
  </TitlesOfParts>
  <Company>VNPI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VNPI Training Slide</dc:title>
  <dc:creator>VNPI</dc:creator>
  <cp:lastModifiedBy>Nguyễn Khoa</cp:lastModifiedBy>
  <cp:revision>1455</cp:revision>
  <cp:lastPrinted>2019-11-18T03:35:58Z</cp:lastPrinted>
  <dcterms:created xsi:type="dcterms:W3CDTF">2014-06-12T14:57:54Z</dcterms:created>
  <dcterms:modified xsi:type="dcterms:W3CDTF">2023-03-16T08:46:23Z</dcterms:modified>
</cp:coreProperties>
</file>